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1743" autoAdjust="0"/>
  </p:normalViewPr>
  <p:slideViewPr>
    <p:cSldViewPr snapToGrid="0">
      <p:cViewPr>
        <p:scale>
          <a:sx n="110" d="100"/>
          <a:sy n="110" d="100"/>
        </p:scale>
        <p:origin x="162" y="-78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84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EC73FA-0169-42DA-8F7B-3E53E38B3D67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71AFAF-F42E-4314-BFCC-309311893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119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66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3288" y="-3576"/>
            <a:ext cx="9062127" cy="5147076"/>
          </a:xfrm>
          <a:prstGeom prst="rect">
            <a:avLst/>
          </a:prstGeom>
        </p:spPr>
      </p:pic>
      <p:sp>
        <p:nvSpPr>
          <p:cNvPr id="55" name="Google Shape;55;p13"/>
          <p:cNvSpPr txBox="1"/>
          <p:nvPr/>
        </p:nvSpPr>
        <p:spPr>
          <a:xfrm>
            <a:off x="564650" y="390125"/>
            <a:ext cx="1611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13"/>
          <p:cNvSpPr/>
          <p:nvPr/>
        </p:nvSpPr>
        <p:spPr>
          <a:xfrm>
            <a:off x="167267" y="102649"/>
            <a:ext cx="2336257" cy="1726151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buClr>
                <a:schemeClr val="dk1"/>
              </a:buClr>
              <a:buSzPts val="1100"/>
            </a:pPr>
            <a:r>
              <a:rPr lang="en-GB" sz="1000" b="1" dirty="0" smtClean="0"/>
              <a:t>History: </a:t>
            </a:r>
            <a:r>
              <a:rPr lang="en-GB" sz="900" dirty="0" smtClean="0"/>
              <a:t>We will be learning about The Great Fire of London. </a:t>
            </a:r>
            <a:r>
              <a:rPr lang="en-GB" sz="9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What were the consequences of The Great Fire of London</a:t>
            </a:r>
            <a:r>
              <a:rPr lang="en-GB" sz="900" dirty="0" smtClean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?. </a:t>
            </a:r>
            <a:r>
              <a:rPr lang="en-GB" sz="9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Use simple timelines to order events or objects. </a:t>
            </a:r>
            <a:r>
              <a:rPr lang="en-GB" sz="900" dirty="0" smtClean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Show </a:t>
            </a:r>
            <a:r>
              <a:rPr lang="en-GB" sz="9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knowledge and understanding about the past in different ways (</a:t>
            </a:r>
            <a:r>
              <a:rPr lang="en-GB" sz="900" dirty="0" err="1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eg</a:t>
            </a:r>
            <a:r>
              <a:rPr lang="en-GB" sz="9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. role play, drawing, writing, talking). </a:t>
            </a:r>
          </a:p>
          <a:p>
            <a:pPr algn="just">
              <a:buClr>
                <a:schemeClr val="dk1"/>
              </a:buClr>
              <a:buSzPts val="1100"/>
            </a:pPr>
            <a:r>
              <a:rPr lang="en-GB" sz="900" dirty="0" smtClean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Discuss importance of Samuel </a:t>
            </a:r>
            <a:r>
              <a:rPr lang="en-GB" sz="9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Pepys’s </a:t>
            </a:r>
            <a:r>
              <a:rPr lang="en-GB" sz="900" dirty="0" smtClean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diary. Look at artefacts and discuss what we think they are.</a:t>
            </a:r>
            <a:endParaRPr lang="en-GB" sz="900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GB" sz="1000" b="1" dirty="0" smtClean="0"/>
          </a:p>
        </p:txBody>
      </p:sp>
      <p:sp>
        <p:nvSpPr>
          <p:cNvPr id="58" name="Google Shape;58;p13"/>
          <p:cNvSpPr/>
          <p:nvPr/>
        </p:nvSpPr>
        <p:spPr>
          <a:xfrm>
            <a:off x="63215" y="2107051"/>
            <a:ext cx="2440310" cy="1410973"/>
          </a:xfrm>
          <a:prstGeom prst="roundRect">
            <a:avLst>
              <a:gd name="adj" fmla="val 16667"/>
            </a:avLst>
          </a:prstGeom>
          <a:solidFill>
            <a:srgbClr val="FF00FF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 smtClean="0">
                <a:solidFill>
                  <a:schemeClr val="dk1"/>
                </a:solidFill>
              </a:rPr>
              <a:t>PE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 smtClean="0">
                <a:solidFill>
                  <a:schemeClr val="dk1"/>
                </a:solidFill>
              </a:rPr>
              <a:t>In year 1 and 2 we will be playing team games and we will  be developing our Dance </a:t>
            </a:r>
            <a:r>
              <a:rPr lang="en-GB" sz="1000" smtClean="0">
                <a:solidFill>
                  <a:schemeClr val="dk1"/>
                </a:solidFill>
              </a:rPr>
              <a:t>skills</a:t>
            </a:r>
            <a:r>
              <a:rPr lang="en-GB" sz="1000" smtClean="0">
                <a:solidFill>
                  <a:schemeClr val="dk1"/>
                </a:solidFill>
              </a:rPr>
              <a:t>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smtClean="0"/>
              <a:t> </a:t>
            </a:r>
            <a:r>
              <a:rPr lang="en-GB" sz="1000" dirty="0" smtClean="0"/>
              <a:t>Year R will continue to work on sending and receiving skills and improving core stability through Dance</a:t>
            </a:r>
            <a:endParaRPr sz="1000" dirty="0"/>
          </a:p>
        </p:txBody>
      </p:sp>
      <p:sp>
        <p:nvSpPr>
          <p:cNvPr id="59" name="Google Shape;59;p13"/>
          <p:cNvSpPr/>
          <p:nvPr/>
        </p:nvSpPr>
        <p:spPr>
          <a:xfrm>
            <a:off x="5586825" y="270961"/>
            <a:ext cx="3322549" cy="644633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 smtClean="0"/>
              <a:t>DT: We will be planning, designing, making and evaluating our own fire engine. We will be using a range of tools and exploring how axles and wheels work.</a:t>
            </a:r>
          </a:p>
        </p:txBody>
      </p:sp>
      <p:sp>
        <p:nvSpPr>
          <p:cNvPr id="60" name="Google Shape;60;p13"/>
          <p:cNvSpPr/>
          <p:nvPr/>
        </p:nvSpPr>
        <p:spPr>
          <a:xfrm>
            <a:off x="6662928" y="1180287"/>
            <a:ext cx="2285912" cy="755501"/>
          </a:xfrm>
          <a:prstGeom prst="roundRect">
            <a:avLst>
              <a:gd name="adj" fmla="val 16667"/>
            </a:avLst>
          </a:prstGeom>
          <a:solidFill>
            <a:srgbClr val="6FA8DC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000" b="1"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dirty="0" smtClean="0"/>
              <a:t>Music</a:t>
            </a:r>
            <a:r>
              <a:rPr lang="en-GB" sz="1000" dirty="0" smtClean="0"/>
              <a:t>: We will be singing  Christmas songs ready for the Nativity:</a:t>
            </a:r>
          </a:p>
          <a:p>
            <a:pPr algn="ctr"/>
            <a:r>
              <a:rPr lang="en-GB" sz="900" dirty="0" smtClean="0"/>
              <a:t>Little </a:t>
            </a:r>
            <a:r>
              <a:rPr lang="en-GB" sz="900" dirty="0"/>
              <a:t>Angel Gets her wings</a:t>
            </a:r>
            <a:endParaRPr sz="900" dirty="0" smtClean="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</p:txBody>
      </p:sp>
      <p:sp>
        <p:nvSpPr>
          <p:cNvPr id="61" name="Google Shape;61;p13"/>
          <p:cNvSpPr/>
          <p:nvPr/>
        </p:nvSpPr>
        <p:spPr>
          <a:xfrm>
            <a:off x="6149948" y="2084748"/>
            <a:ext cx="2662280" cy="508783"/>
          </a:xfrm>
          <a:prstGeom prst="roundRect">
            <a:avLst>
              <a:gd name="adj" fmla="val 16667"/>
            </a:avLst>
          </a:prstGeom>
          <a:solidFill>
            <a:srgbClr val="674EA7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n-GB" sz="1000" dirty="0" smtClean="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dirty="0" smtClean="0">
                <a:solidFill>
                  <a:schemeClr val="dk1"/>
                </a:solidFill>
              </a:rPr>
              <a:t>Jigsaw/PSHE – </a:t>
            </a:r>
            <a:r>
              <a:rPr lang="en-GB" sz="1000" dirty="0" smtClean="0">
                <a:solidFill>
                  <a:schemeClr val="dk1"/>
                </a:solidFill>
              </a:rPr>
              <a:t>Celebrating Difference</a:t>
            </a:r>
            <a:endParaRPr sz="1000" dirty="0">
              <a:solidFill>
                <a:schemeClr val="dk1"/>
              </a:solidFill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63215" y="3621173"/>
            <a:ext cx="3215408" cy="1419178"/>
          </a:xfrm>
          <a:prstGeom prst="roundRect">
            <a:avLst>
              <a:gd name="adj" fmla="val 16667"/>
            </a:avLst>
          </a:prstGeom>
          <a:solidFill>
            <a:srgbClr val="CC000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solidFill>
                  <a:schemeClr val="dk1"/>
                </a:solidFill>
              </a:rPr>
              <a:t>Maths</a:t>
            </a:r>
            <a:endParaRPr sz="1000" b="1" dirty="0">
              <a:solidFill>
                <a:schemeClr val="dk1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dirty="0">
                <a:solidFill>
                  <a:schemeClr val="dk1"/>
                </a:solidFill>
              </a:rPr>
              <a:t>In maths this </a:t>
            </a:r>
            <a:r>
              <a:rPr lang="en" sz="1050" dirty="0" smtClean="0">
                <a:solidFill>
                  <a:schemeClr val="dk1"/>
                </a:solidFill>
              </a:rPr>
              <a:t>half-term, Year 1 and 2 will be working on multiplication and division, fractions and geometry as well as revising Number and Place Value. Year R will be working on their counting and subitising skills.</a:t>
            </a:r>
            <a:endParaRPr sz="1050" dirty="0"/>
          </a:p>
        </p:txBody>
      </p:sp>
      <p:sp>
        <p:nvSpPr>
          <p:cNvPr id="64" name="Google Shape;64;p13"/>
          <p:cNvSpPr/>
          <p:nvPr/>
        </p:nvSpPr>
        <p:spPr>
          <a:xfrm>
            <a:off x="3320382" y="20721"/>
            <a:ext cx="2218183" cy="2064027"/>
          </a:xfrm>
          <a:prstGeom prst="ellipse">
            <a:avLst/>
          </a:prstGeom>
          <a:solidFill>
            <a:srgbClr val="9900FF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 b="1" dirty="0" smtClean="0">
                <a:solidFill>
                  <a:srgbClr val="FFFF00"/>
                </a:solidFill>
              </a:rPr>
              <a:t>The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 b="1" dirty="0" smtClean="0">
                <a:solidFill>
                  <a:srgbClr val="FFFF00"/>
                </a:solidFill>
              </a:rPr>
              <a:t>Great Fire of London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 smtClean="0">
                <a:solidFill>
                  <a:schemeClr val="lt1"/>
                </a:solidFill>
              </a:rPr>
              <a:t>Robins</a:t>
            </a:r>
            <a:endParaRPr b="1" dirty="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>
                <a:solidFill>
                  <a:schemeClr val="lt1"/>
                </a:solidFill>
              </a:rPr>
              <a:t>Class</a:t>
            </a:r>
            <a:endParaRPr b="1" dirty="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>
                <a:solidFill>
                  <a:schemeClr val="lt1"/>
                </a:solidFill>
              </a:rPr>
              <a:t>Autumn Term 2</a:t>
            </a:r>
            <a:r>
              <a:rPr lang="en" b="1" dirty="0" smtClean="0">
                <a:solidFill>
                  <a:schemeClr val="lt1"/>
                </a:solidFill>
              </a:rPr>
              <a:t> 2024</a:t>
            </a:r>
            <a:endParaRPr dirty="0">
              <a:solidFill>
                <a:schemeClr val="lt1"/>
              </a:solidFill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7473072" y="4280889"/>
            <a:ext cx="1559577" cy="759462"/>
          </a:xfrm>
          <a:prstGeom prst="roundRect">
            <a:avLst>
              <a:gd name="adj" fmla="val 16667"/>
            </a:avLst>
          </a:prstGeom>
          <a:solidFill>
            <a:srgbClr val="A64D7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 b="1"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 smtClean="0">
                <a:solidFill>
                  <a:schemeClr val="dk1"/>
                </a:solidFill>
              </a:rPr>
              <a:t>Safeguarding – Fire Safety</a:t>
            </a:r>
            <a:endParaRPr sz="1000" b="1"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 smtClean="0"/>
              <a:t>.</a:t>
            </a:r>
            <a:endParaRPr sz="1000" dirty="0"/>
          </a:p>
        </p:txBody>
      </p:sp>
      <p:sp>
        <p:nvSpPr>
          <p:cNvPr id="66" name="Google Shape;66;p13"/>
          <p:cNvSpPr/>
          <p:nvPr/>
        </p:nvSpPr>
        <p:spPr>
          <a:xfrm>
            <a:off x="7283395" y="2593531"/>
            <a:ext cx="1749255" cy="1687358"/>
          </a:xfrm>
          <a:prstGeom prst="roundRect">
            <a:avLst>
              <a:gd name="adj" fmla="val 50000"/>
            </a:avLst>
          </a:prstGeom>
          <a:solidFill>
            <a:srgbClr val="F1C23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b="1" dirty="0" smtClean="0">
                <a:solidFill>
                  <a:schemeClr val="dk1"/>
                </a:solidFill>
              </a:rPr>
              <a:t>RE</a:t>
            </a:r>
            <a:endParaRPr sz="1000" b="1" dirty="0">
              <a:solidFill>
                <a:schemeClr val="dk1"/>
              </a:solidFill>
            </a:endParaRPr>
          </a:p>
          <a:p>
            <a:pPr algn="just">
              <a:buClr>
                <a:schemeClr val="dk1"/>
              </a:buClr>
              <a:buSzPts val="1100"/>
            </a:pPr>
            <a:r>
              <a:rPr lang="en" sz="1000" dirty="0">
                <a:solidFill>
                  <a:schemeClr val="dk1"/>
                </a:solidFill>
              </a:rPr>
              <a:t>Our RE focus this </a:t>
            </a:r>
            <a:r>
              <a:rPr lang="en" sz="1000" dirty="0" smtClean="0">
                <a:solidFill>
                  <a:schemeClr val="dk1"/>
                </a:solidFill>
              </a:rPr>
              <a:t>half-term</a:t>
            </a:r>
            <a:r>
              <a:rPr lang="en-GB" sz="1000" dirty="0"/>
              <a:t> </a:t>
            </a:r>
            <a:r>
              <a:rPr lang="en-GB" sz="1000" dirty="0" smtClean="0"/>
              <a:t>is</a:t>
            </a:r>
            <a:r>
              <a:rPr lang="en-GB" dirty="0"/>
              <a:t> </a:t>
            </a:r>
            <a:r>
              <a:rPr lang="en-GB" sz="1000" dirty="0"/>
              <a:t>Why do Christians perform Nativity plays at Christmas?</a:t>
            </a:r>
          </a:p>
          <a:p>
            <a:pPr lvl="0" algn="just">
              <a:buClr>
                <a:schemeClr val="dk1"/>
              </a:buClr>
              <a:buSzPts val="1100"/>
            </a:pPr>
            <a:endParaRPr sz="1000" dirty="0">
              <a:solidFill>
                <a:schemeClr val="dk1"/>
              </a:solidFill>
            </a:endParaRPr>
          </a:p>
        </p:txBody>
      </p:sp>
      <p:sp>
        <p:nvSpPr>
          <p:cNvPr id="15" name="Google Shape;56;p13"/>
          <p:cNvSpPr/>
          <p:nvPr/>
        </p:nvSpPr>
        <p:spPr>
          <a:xfrm>
            <a:off x="3320382" y="3549524"/>
            <a:ext cx="4137942" cy="1490827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 dirty="0" smtClean="0">
                <a:solidFill>
                  <a:schemeClr val="dk1"/>
                </a:solidFill>
              </a:rPr>
              <a:t>English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dirty="0" smtClean="0">
                <a:solidFill>
                  <a:schemeClr val="dk1"/>
                </a:solidFill>
              </a:rPr>
              <a:t>We will continue the Little </a:t>
            </a:r>
            <a:r>
              <a:rPr lang="en-GB" sz="1000" dirty="0" err="1" smtClean="0">
                <a:solidFill>
                  <a:schemeClr val="dk1"/>
                </a:solidFill>
              </a:rPr>
              <a:t>Wandle</a:t>
            </a:r>
            <a:r>
              <a:rPr lang="en-GB" sz="1000" dirty="0" smtClean="0">
                <a:solidFill>
                  <a:schemeClr val="dk1"/>
                </a:solidFill>
              </a:rPr>
              <a:t> Phonics and spelling programme. We will be looking at a range of non-fiction books about The Great Fire of London.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dirty="0" smtClean="0">
                <a:solidFill>
                  <a:schemeClr val="dk1"/>
                </a:solidFill>
              </a:rPr>
              <a:t>We will be looking at the text: Flashlight by </a:t>
            </a:r>
            <a:r>
              <a:rPr lang="en-GB" sz="1000" dirty="0" err="1" smtClean="0">
                <a:solidFill>
                  <a:schemeClr val="dk1"/>
                </a:solidFill>
              </a:rPr>
              <a:t>Lizi</a:t>
            </a:r>
            <a:r>
              <a:rPr lang="en-GB" sz="1000" dirty="0" smtClean="0">
                <a:solidFill>
                  <a:schemeClr val="dk1"/>
                </a:solidFill>
              </a:rPr>
              <a:t> Boyd and focussing on narrative writing. We will also be focussing on using the correct punctuation: Capital letters, full stops, question marks, exclamation marks and commas for listing.</a:t>
            </a:r>
            <a:endParaRPr sz="1000" dirty="0">
              <a:solidFill>
                <a:schemeClr val="dk1"/>
              </a:solidFill>
            </a:endParaRPr>
          </a:p>
        </p:txBody>
      </p:sp>
      <p:sp>
        <p:nvSpPr>
          <p:cNvPr id="18" name="Google Shape;62;p13"/>
          <p:cNvSpPr/>
          <p:nvPr/>
        </p:nvSpPr>
        <p:spPr>
          <a:xfrm>
            <a:off x="3081941" y="2538590"/>
            <a:ext cx="2564293" cy="796539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07916"/>
              </a:lnSpc>
              <a:spcBef>
                <a:spcPts val="800"/>
              </a:spcBef>
            </a:pPr>
            <a:r>
              <a:rPr lang="en-GB" sz="1000" b="1" dirty="0" smtClean="0">
                <a:solidFill>
                  <a:schemeClr val="dk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Geography: </a:t>
            </a:r>
            <a:r>
              <a:rPr lang="en-GB" sz="1000" dirty="0" smtClean="0">
                <a:solidFill>
                  <a:schemeClr val="dk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We will be looking at the landmarks of London and how it has changed over the centuries.</a:t>
            </a:r>
            <a:endParaRPr lang="en-GB" sz="1000" dirty="0">
              <a:latin typeface="+mj-lt"/>
              <a:cs typeface="Calibri" panose="020F050202020403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20382" y="2084748"/>
            <a:ext cx="2218183" cy="4043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Consequences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2870</TotalTime>
  <Words>336</Words>
  <Application>Microsoft Office PowerPoint</Application>
  <PresentationFormat>On-screen Show (16:9)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 Unicode MS</vt:lpstr>
      <vt:lpstr>Arial</vt:lpstr>
      <vt:lpstr>Calibri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Pole</dc:creator>
  <cp:lastModifiedBy>H Silver</cp:lastModifiedBy>
  <cp:revision>38</cp:revision>
  <dcterms:modified xsi:type="dcterms:W3CDTF">2024-11-03T12:42:17Z</dcterms:modified>
</cp:coreProperties>
</file>