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89" r:id="rId3"/>
    <p:sldId id="256" r:id="rId4"/>
    <p:sldId id="257" r:id="rId5"/>
    <p:sldId id="258" r:id="rId6"/>
    <p:sldId id="290" r:id="rId7"/>
    <p:sldId id="291" r:id="rId8"/>
    <p:sldId id="292" r:id="rId9"/>
    <p:sldId id="293" r:id="rId10"/>
    <p:sldId id="301" r:id="rId11"/>
    <p:sldId id="302" r:id="rId12"/>
    <p:sldId id="294" r:id="rId13"/>
    <p:sldId id="295" r:id="rId14"/>
    <p:sldId id="296" r:id="rId15"/>
    <p:sldId id="297" r:id="rId16"/>
    <p:sldId id="298" r:id="rId17"/>
    <p:sldId id="299" r:id="rId18"/>
    <p:sldId id="265" r:id="rId19"/>
    <p:sldId id="267" r:id="rId20"/>
    <p:sldId id="300" r:id="rId21"/>
    <p:sldId id="27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E00"/>
    <a:srgbClr val="E7E200"/>
    <a:srgbClr val="512373"/>
    <a:srgbClr val="EF85CE"/>
    <a:srgbClr val="FF6699"/>
    <a:srgbClr val="F5B1E0"/>
    <a:srgbClr val="FF3399"/>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26A4F-E9E8-4AB0-B5B0-B507C3662E6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8F5A3A-E9A6-4536-A9CC-1B8EEA1664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407B3C-9762-4635-BD8B-B5BA72225C36}"/>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5" name="Footer Placeholder 4">
            <a:extLst>
              <a:ext uri="{FF2B5EF4-FFF2-40B4-BE49-F238E27FC236}">
                <a16:creationId xmlns:a16="http://schemas.microsoft.com/office/drawing/2014/main" id="{9E4425F0-5AFB-4DFF-B949-D2D2293EA8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3BE76-DE1D-450F-B1F3-822EE16204A6}"/>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4277050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0ACFB-FA8E-45CE-A873-4BA170FA5DD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D02A23-2BEE-4900-AC71-078E0B96D7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9469D3-E0B8-49A9-80A6-CAD54040B1D0}"/>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5" name="Footer Placeholder 4">
            <a:extLst>
              <a:ext uri="{FF2B5EF4-FFF2-40B4-BE49-F238E27FC236}">
                <a16:creationId xmlns:a16="http://schemas.microsoft.com/office/drawing/2014/main" id="{C93408CE-7E5D-42E2-979D-084DF1C206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6BBEF5-D023-4DDE-9E7C-8931F4C02EE4}"/>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2562840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FC1E9-42B1-4305-9F7D-6F34CCBB0E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6F335B9-6348-473D-A6EF-5782E404EE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67558E-324B-46C6-A795-73D9DAC0D157}"/>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5" name="Footer Placeholder 4">
            <a:extLst>
              <a:ext uri="{FF2B5EF4-FFF2-40B4-BE49-F238E27FC236}">
                <a16:creationId xmlns:a16="http://schemas.microsoft.com/office/drawing/2014/main" id="{33639D7B-BC19-484F-805B-2B563ADFCF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1E50A1-52C6-480A-AD33-45E770EEF2BD}"/>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3001140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3ABBD-87A3-4110-8A14-4E35A99DC8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BA9076-3C42-4C77-97B1-A8ECAC3927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6CD8E38-25A3-4AB4-AFAD-8C7ED2932B1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7EFA78-053A-4F14-8B41-D777FC986CCE}"/>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6" name="Footer Placeholder 5">
            <a:extLst>
              <a:ext uri="{FF2B5EF4-FFF2-40B4-BE49-F238E27FC236}">
                <a16:creationId xmlns:a16="http://schemas.microsoft.com/office/drawing/2014/main" id="{4A6624D4-9114-446C-9E88-DBB5919F42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AE0D17-5130-4D0E-9202-988590C9E73E}"/>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1216737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0CEF7-F321-4050-8EC8-1FEDBC37123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97B843-9004-4B2B-ABE3-FA775CC49C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CA9753-6045-4688-B2E3-141B3FDB51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6F50D6-A93D-4628-8EA5-FED0DCB61D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0F442E8-CFBD-4C8C-A05D-18B8039F7E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F27F2BA-FA04-42A7-9C03-3421DD18256F}"/>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8" name="Footer Placeholder 7">
            <a:extLst>
              <a:ext uri="{FF2B5EF4-FFF2-40B4-BE49-F238E27FC236}">
                <a16:creationId xmlns:a16="http://schemas.microsoft.com/office/drawing/2014/main" id="{99F099DA-2227-461A-A881-842A57E831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A8C3E5-3CB6-4636-AD34-1715F7B118A3}"/>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350606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1DABD-ACF3-4AE6-BA88-0AFCD9E469A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8AD9A0D-A4C2-4A03-8A33-315E3DB52133}"/>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4" name="Footer Placeholder 3">
            <a:extLst>
              <a:ext uri="{FF2B5EF4-FFF2-40B4-BE49-F238E27FC236}">
                <a16:creationId xmlns:a16="http://schemas.microsoft.com/office/drawing/2014/main" id="{E270D65C-F797-450F-B39D-6EBD5CD795A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12766EC-234B-47C6-8662-27967E21F59F}"/>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2250272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F451421-2AC5-4050-BDD9-2904D53A4B2A}"/>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3" name="Footer Placeholder 2">
            <a:extLst>
              <a:ext uri="{FF2B5EF4-FFF2-40B4-BE49-F238E27FC236}">
                <a16:creationId xmlns:a16="http://schemas.microsoft.com/office/drawing/2014/main" id="{C520A93A-DA51-4CA4-9767-36A33C25D2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1FED0A-8C61-4F4E-88CB-E64EE936932E}"/>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429927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D86A8-4511-4377-9D25-7AF05E1458B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EEEB375-ADC1-42DE-A860-D27350189D7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B23A2BE-4D94-4BBD-B6C4-F9D36AD41A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AF39F4-C91F-4C70-9598-57CD718A8E00}"/>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6" name="Footer Placeholder 5">
            <a:extLst>
              <a:ext uri="{FF2B5EF4-FFF2-40B4-BE49-F238E27FC236}">
                <a16:creationId xmlns:a16="http://schemas.microsoft.com/office/drawing/2014/main" id="{A42D7BD9-37F6-4BB8-B031-408F178FF8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A66278-BDA7-4C89-8A63-2209B8DB59CE}"/>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4148468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9CEF0-5856-4FAF-AD27-11A9681085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EEE7458-8509-4A71-967E-DB25E62EE4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5CD91D-3961-4962-9E62-25B870C70C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D188F8-EF42-4AF1-B6EB-D9355B8A03A7}"/>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6" name="Footer Placeholder 5">
            <a:extLst>
              <a:ext uri="{FF2B5EF4-FFF2-40B4-BE49-F238E27FC236}">
                <a16:creationId xmlns:a16="http://schemas.microsoft.com/office/drawing/2014/main" id="{ED44DBE4-8281-42A7-9A3E-29CD03A73A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96221F-FB42-4AD6-BEBB-9BCB36DB9CD7}"/>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3752592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85827-E79F-407C-A35A-325395EB29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29C949E-2D91-453C-BF45-E7C37E96C7F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84A2A-670B-4209-84D2-FBFAD340961F}"/>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5" name="Footer Placeholder 4">
            <a:extLst>
              <a:ext uri="{FF2B5EF4-FFF2-40B4-BE49-F238E27FC236}">
                <a16:creationId xmlns:a16="http://schemas.microsoft.com/office/drawing/2014/main" id="{990CE9E2-A553-4941-8158-1916AD69A4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FAABCE-2D2C-4B58-BAFD-98544E8952E6}"/>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92748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6E64CD-E118-4CDC-8ADD-37FE8C687C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B69413-C3D6-4A17-B7F2-EAB6C80CAD1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2A94ED-060F-4F07-9160-76972C8139B1}"/>
              </a:ext>
            </a:extLst>
          </p:cNvPr>
          <p:cNvSpPr>
            <a:spLocks noGrp="1"/>
          </p:cNvSpPr>
          <p:nvPr>
            <p:ph type="dt" sz="half" idx="10"/>
          </p:nvPr>
        </p:nvSpPr>
        <p:spPr/>
        <p:txBody>
          <a:bodyPr/>
          <a:lstStyle/>
          <a:p>
            <a:fld id="{1EF8F66A-8E73-4B67-B3CF-C94C35CFC9C7}" type="datetimeFigureOut">
              <a:rPr lang="en-GB" smtClean="0"/>
              <a:t>18/01/2021</a:t>
            </a:fld>
            <a:endParaRPr lang="en-GB"/>
          </a:p>
        </p:txBody>
      </p:sp>
      <p:sp>
        <p:nvSpPr>
          <p:cNvPr id="5" name="Footer Placeholder 4">
            <a:extLst>
              <a:ext uri="{FF2B5EF4-FFF2-40B4-BE49-F238E27FC236}">
                <a16:creationId xmlns:a16="http://schemas.microsoft.com/office/drawing/2014/main" id="{4F44C997-12BD-43CB-B248-B062478FA5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5F4E16-EA48-4E28-A539-5A0731C1352A}"/>
              </a:ext>
            </a:extLst>
          </p:cNvPr>
          <p:cNvSpPr>
            <a:spLocks noGrp="1"/>
          </p:cNvSpPr>
          <p:nvPr>
            <p:ph type="sldNum" sz="quarter" idx="12"/>
          </p:nvPr>
        </p:nvSpPr>
        <p:spPr/>
        <p:txBody>
          <a:bodyPr/>
          <a:lstStyle/>
          <a:p>
            <a:fld id="{3DB7CE0E-3206-4645-9F36-1C247523B13C}" type="slidenum">
              <a:rPr lang="en-GB" smtClean="0"/>
              <a:t>‹#›</a:t>
            </a:fld>
            <a:endParaRPr lang="en-GB"/>
          </a:p>
        </p:txBody>
      </p:sp>
    </p:spTree>
    <p:extLst>
      <p:ext uri="{BB962C8B-B14F-4D97-AF65-F5344CB8AC3E}">
        <p14:creationId xmlns:p14="http://schemas.microsoft.com/office/powerpoint/2010/main" val="1963163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100000">
              <a:srgbClr val="E7E200"/>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38AB07-614A-4D4C-8F14-BAFD033363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3429E1-4381-471C-BC18-BFC2BCCB0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967720-7BEE-4427-B346-AB79013187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F8F66A-8E73-4B67-B3CF-C94C35CFC9C7}" type="datetimeFigureOut">
              <a:rPr lang="en-GB" smtClean="0"/>
              <a:t>18/01/2021</a:t>
            </a:fld>
            <a:endParaRPr lang="en-GB"/>
          </a:p>
        </p:txBody>
      </p:sp>
      <p:sp>
        <p:nvSpPr>
          <p:cNvPr id="5" name="Footer Placeholder 4">
            <a:extLst>
              <a:ext uri="{FF2B5EF4-FFF2-40B4-BE49-F238E27FC236}">
                <a16:creationId xmlns:a16="http://schemas.microsoft.com/office/drawing/2014/main" id="{B9E45A19-FF8C-4E3A-9DCA-1EA257637F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214C4B1-176C-4647-B3D8-EFCC377817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B7CE0E-3206-4645-9F36-1C247523B13C}" type="slidenum">
              <a:rPr lang="en-GB" smtClean="0"/>
              <a:t>‹#›</a:t>
            </a:fld>
            <a:endParaRPr lang="en-GB"/>
          </a:p>
        </p:txBody>
      </p:sp>
    </p:spTree>
    <p:extLst>
      <p:ext uri="{BB962C8B-B14F-4D97-AF65-F5344CB8AC3E}">
        <p14:creationId xmlns:p14="http://schemas.microsoft.com/office/powerpoint/2010/main" val="2605359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youtube.com/watch?v=bLHB_hNk42g"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Layout" Target="../slideLayouts/slideLayout1.xml"/><Relationship Id="rId5" Type="http://schemas.microsoft.com/office/2007/relationships/hdphoto" Target="../media/hdphoto4.wdp"/><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youtube.com/watch?v=G0lYgEuHrgc" TargetMode="Externa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mer6X7nOY_o"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wikipedia.org/" TargetMode="External"/><Relationship Id="rId1" Type="http://schemas.openxmlformats.org/officeDocument/2006/relationships/slideLayout" Target="../slideLayouts/slideLayout1.xml"/><Relationship Id="rId5" Type="http://schemas.openxmlformats.org/officeDocument/2006/relationships/hyperlink" Target="http://www.youtube.com/" TargetMode="External"/><Relationship Id="rId4" Type="http://schemas.openxmlformats.org/officeDocument/2006/relationships/hyperlink" Target="http://www.flickr.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74F678D-1DD2-43A7-B673-AAC78555E35F}"/>
              </a:ext>
            </a:extLst>
          </p:cNvPr>
          <p:cNvSpPr txBox="1"/>
          <p:nvPr/>
        </p:nvSpPr>
        <p:spPr>
          <a:xfrm>
            <a:off x="132075" y="171182"/>
            <a:ext cx="11755125" cy="1446550"/>
          </a:xfrm>
          <a:prstGeom prst="rect">
            <a:avLst/>
          </a:prstGeom>
          <a:noFill/>
        </p:spPr>
        <p:txBody>
          <a:bodyPr wrap="square" rtlCol="0">
            <a:spAutoFit/>
          </a:bodyPr>
          <a:lstStyle/>
          <a:p>
            <a:pPr algn="ctr"/>
            <a:r>
              <a:rPr lang="en-US" sz="4400" dirty="0">
                <a:latin typeface="Berlin Sans FB Demi" panose="020E0802020502020306" pitchFamily="34" charset="0"/>
              </a:rPr>
              <a:t>THIS IS A PAPERCLIP. IT IS USED TO HOLD PAPER TOGETHER.</a:t>
            </a:r>
            <a:endParaRPr lang="en-GB" sz="4400" dirty="0">
              <a:latin typeface="Berlin Sans FB Demi" panose="020E0802020502020306" pitchFamily="34" charset="0"/>
            </a:endParaRPr>
          </a:p>
        </p:txBody>
      </p:sp>
      <p:sp>
        <p:nvSpPr>
          <p:cNvPr id="7" name="TextBox 6">
            <a:extLst>
              <a:ext uri="{FF2B5EF4-FFF2-40B4-BE49-F238E27FC236}">
                <a16:creationId xmlns:a16="http://schemas.microsoft.com/office/drawing/2014/main" id="{5243E7E3-FD6E-451E-B9BD-B59294E2A595}"/>
              </a:ext>
            </a:extLst>
          </p:cNvPr>
          <p:cNvSpPr txBox="1"/>
          <p:nvPr/>
        </p:nvSpPr>
        <p:spPr>
          <a:xfrm>
            <a:off x="218437" y="5501639"/>
            <a:ext cx="11755125" cy="1323439"/>
          </a:xfrm>
          <a:prstGeom prst="rect">
            <a:avLst/>
          </a:prstGeom>
          <a:noFill/>
        </p:spPr>
        <p:txBody>
          <a:bodyPr wrap="square" rtlCol="0">
            <a:spAutoFit/>
          </a:bodyPr>
          <a:lstStyle/>
          <a:p>
            <a:pPr algn="ctr"/>
            <a:r>
              <a:rPr lang="en-US" sz="4000" dirty="0">
                <a:latin typeface="Berlin Sans FB Demi" panose="020E0802020502020306" pitchFamily="34" charset="0"/>
              </a:rPr>
              <a:t>BUT WHAT ELSE COULD YOU USE IT FOR?</a:t>
            </a:r>
          </a:p>
          <a:p>
            <a:pPr algn="ctr"/>
            <a:r>
              <a:rPr lang="en-US" sz="4000" dirty="0">
                <a:latin typeface="Berlin Sans FB Demi" panose="020E0802020502020306" pitchFamily="34" charset="0"/>
              </a:rPr>
              <a:t>THINK OUTSIDE THE BOX!</a:t>
            </a:r>
            <a:endParaRPr lang="en-GB" sz="4000" dirty="0">
              <a:latin typeface="Berlin Sans FB Demi" panose="020E0802020502020306" pitchFamily="34" charset="0"/>
            </a:endParaRPr>
          </a:p>
        </p:txBody>
      </p:sp>
      <p:sp>
        <p:nvSpPr>
          <p:cNvPr id="8" name="TextBox 7">
            <a:extLst>
              <a:ext uri="{FF2B5EF4-FFF2-40B4-BE49-F238E27FC236}">
                <a16:creationId xmlns:a16="http://schemas.microsoft.com/office/drawing/2014/main" id="{FF7B630F-5721-4990-A4D9-155246197185}"/>
              </a:ext>
            </a:extLst>
          </p:cNvPr>
          <p:cNvSpPr txBox="1"/>
          <p:nvPr/>
        </p:nvSpPr>
        <p:spPr>
          <a:xfrm>
            <a:off x="441955" y="2193041"/>
            <a:ext cx="3148652" cy="1815882"/>
          </a:xfrm>
          <a:prstGeom prst="rect">
            <a:avLst/>
          </a:prstGeom>
          <a:noFill/>
        </p:spPr>
        <p:txBody>
          <a:bodyPr wrap="square" rtlCol="0">
            <a:spAutoFit/>
          </a:bodyPr>
          <a:lstStyle/>
          <a:p>
            <a:pPr algn="ctr"/>
            <a:r>
              <a:rPr lang="en-US" sz="2800" dirty="0">
                <a:latin typeface="Berlin Sans FB Demi" panose="020E0802020502020306" pitchFamily="34" charset="0"/>
              </a:rPr>
              <a:t>e.g. You could use a paperclip as an emergency hairclip!</a:t>
            </a:r>
            <a:endParaRPr lang="en-GB" sz="2800" dirty="0">
              <a:latin typeface="Berlin Sans FB Demi" panose="020E0802020502020306" pitchFamily="34" charset="0"/>
            </a:endParaRPr>
          </a:p>
        </p:txBody>
      </p:sp>
      <p:sp>
        <p:nvSpPr>
          <p:cNvPr id="9" name="TextBox 8">
            <a:extLst>
              <a:ext uri="{FF2B5EF4-FFF2-40B4-BE49-F238E27FC236}">
                <a16:creationId xmlns:a16="http://schemas.microsoft.com/office/drawing/2014/main" id="{0E8A0E49-0EAB-4B6F-8276-E729414C91AC}"/>
              </a:ext>
            </a:extLst>
          </p:cNvPr>
          <p:cNvSpPr txBox="1"/>
          <p:nvPr/>
        </p:nvSpPr>
        <p:spPr>
          <a:xfrm>
            <a:off x="7731655" y="1617732"/>
            <a:ext cx="3699193" cy="3970318"/>
          </a:xfrm>
          <a:prstGeom prst="rect">
            <a:avLst/>
          </a:prstGeom>
          <a:noFill/>
        </p:spPr>
        <p:txBody>
          <a:bodyPr wrap="square" rtlCol="0">
            <a:spAutoFit/>
          </a:bodyPr>
          <a:lstStyle/>
          <a:p>
            <a:pPr algn="ctr"/>
            <a:r>
              <a:rPr lang="en-US" sz="2800" dirty="0">
                <a:solidFill>
                  <a:srgbClr val="002060"/>
                </a:solidFill>
                <a:latin typeface="Berlin Sans FB Demi" panose="020E0802020502020306" pitchFamily="34" charset="0"/>
              </a:rPr>
              <a:t>An envelope opener? </a:t>
            </a:r>
          </a:p>
          <a:p>
            <a:pPr algn="ctr"/>
            <a:endParaRPr lang="en-US" sz="2800" dirty="0">
              <a:solidFill>
                <a:srgbClr val="002060"/>
              </a:solidFill>
              <a:latin typeface="Berlin Sans FB Demi" panose="020E0802020502020306" pitchFamily="34" charset="0"/>
            </a:endParaRPr>
          </a:p>
          <a:p>
            <a:pPr algn="ctr"/>
            <a:r>
              <a:rPr lang="en-US" sz="2800" dirty="0">
                <a:solidFill>
                  <a:srgbClr val="002060"/>
                </a:solidFill>
                <a:latin typeface="Berlin Sans FB Demi" panose="020E0802020502020306" pitchFamily="34" charset="0"/>
              </a:rPr>
              <a:t>Reset electrical devices?</a:t>
            </a:r>
          </a:p>
          <a:p>
            <a:pPr algn="ctr"/>
            <a:endParaRPr lang="en-US" sz="2800" dirty="0">
              <a:solidFill>
                <a:srgbClr val="002060"/>
              </a:solidFill>
              <a:latin typeface="Berlin Sans FB Demi" panose="020E0802020502020306" pitchFamily="34" charset="0"/>
            </a:endParaRPr>
          </a:p>
          <a:p>
            <a:pPr algn="ctr"/>
            <a:r>
              <a:rPr lang="en-GB" sz="2800" dirty="0">
                <a:solidFill>
                  <a:srgbClr val="002060"/>
                </a:solidFill>
                <a:latin typeface="Berlin Sans FB Demi" panose="020E0802020502020306" pitchFamily="34" charset="0"/>
              </a:rPr>
              <a:t>A DIY keyring?</a:t>
            </a:r>
          </a:p>
          <a:p>
            <a:pPr algn="ctr"/>
            <a:endParaRPr lang="en-GB" sz="2800" dirty="0">
              <a:solidFill>
                <a:srgbClr val="002060"/>
              </a:solidFill>
              <a:latin typeface="Berlin Sans FB Demi" panose="020E0802020502020306" pitchFamily="34" charset="0"/>
            </a:endParaRPr>
          </a:p>
          <a:p>
            <a:pPr algn="ctr"/>
            <a:r>
              <a:rPr lang="en-GB" sz="2800" dirty="0">
                <a:solidFill>
                  <a:srgbClr val="002060"/>
                </a:solidFill>
                <a:latin typeface="Berlin Sans FB Demi" panose="020E0802020502020306" pitchFamily="34" charset="0"/>
              </a:rPr>
              <a:t>Removing hair from a hairbrush?</a:t>
            </a:r>
          </a:p>
        </p:txBody>
      </p:sp>
      <p:pic>
        <p:nvPicPr>
          <p:cNvPr id="2" name="Picture 1">
            <a:extLst>
              <a:ext uri="{FF2B5EF4-FFF2-40B4-BE49-F238E27FC236}">
                <a16:creationId xmlns:a16="http://schemas.microsoft.com/office/drawing/2014/main" id="{2C071076-CC45-4B94-B7E7-76C57C3895E7}"/>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3017" b="88793" l="3579" r="97217"/>
                    </a14:imgEffect>
                  </a14:imgLayer>
                </a14:imgProps>
              </a:ext>
            </a:extLst>
          </a:blip>
          <a:stretch>
            <a:fillRect/>
          </a:stretch>
        </p:blipFill>
        <p:spPr>
          <a:xfrm>
            <a:off x="3386514" y="2193041"/>
            <a:ext cx="4643503" cy="2141735"/>
          </a:xfrm>
          <a:prstGeom prst="rect">
            <a:avLst/>
          </a:prstGeom>
        </p:spPr>
      </p:pic>
    </p:spTree>
    <p:extLst>
      <p:ext uri="{BB962C8B-B14F-4D97-AF65-F5344CB8AC3E}">
        <p14:creationId xmlns:p14="http://schemas.microsoft.com/office/powerpoint/2010/main" val="418883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74F678D-1DD2-43A7-B673-AAC78555E35F}"/>
              </a:ext>
            </a:extLst>
          </p:cNvPr>
          <p:cNvSpPr txBox="1"/>
          <p:nvPr/>
        </p:nvSpPr>
        <p:spPr>
          <a:xfrm>
            <a:off x="0" y="171182"/>
            <a:ext cx="12191999" cy="769441"/>
          </a:xfrm>
          <a:prstGeom prst="rect">
            <a:avLst/>
          </a:prstGeom>
          <a:noFill/>
        </p:spPr>
        <p:txBody>
          <a:bodyPr wrap="square" rtlCol="0">
            <a:spAutoFit/>
          </a:bodyPr>
          <a:lstStyle/>
          <a:p>
            <a:pPr algn="ctr"/>
            <a:r>
              <a:rPr lang="en-US" sz="4400" dirty="0">
                <a:latin typeface="Berlin Sans FB Demi" panose="020E0802020502020306" pitchFamily="34" charset="0"/>
              </a:rPr>
              <a:t>THIS IS A SPOON. IT IS USED FOR EATING.</a:t>
            </a:r>
            <a:endParaRPr lang="en-GB" sz="4400" dirty="0">
              <a:latin typeface="Berlin Sans FB Demi" panose="020E0802020502020306" pitchFamily="34" charset="0"/>
            </a:endParaRPr>
          </a:p>
        </p:txBody>
      </p:sp>
      <p:sp>
        <p:nvSpPr>
          <p:cNvPr id="7" name="TextBox 6">
            <a:extLst>
              <a:ext uri="{FF2B5EF4-FFF2-40B4-BE49-F238E27FC236}">
                <a16:creationId xmlns:a16="http://schemas.microsoft.com/office/drawing/2014/main" id="{5243E7E3-FD6E-451E-B9BD-B59294E2A595}"/>
              </a:ext>
            </a:extLst>
          </p:cNvPr>
          <p:cNvSpPr txBox="1"/>
          <p:nvPr/>
        </p:nvSpPr>
        <p:spPr>
          <a:xfrm>
            <a:off x="218437" y="5220702"/>
            <a:ext cx="11755125" cy="1323439"/>
          </a:xfrm>
          <a:prstGeom prst="rect">
            <a:avLst/>
          </a:prstGeom>
          <a:noFill/>
        </p:spPr>
        <p:txBody>
          <a:bodyPr wrap="square" rtlCol="0">
            <a:spAutoFit/>
          </a:bodyPr>
          <a:lstStyle/>
          <a:p>
            <a:pPr algn="ctr"/>
            <a:r>
              <a:rPr lang="en-US" sz="4000" dirty="0">
                <a:latin typeface="Berlin Sans FB Demi" panose="020E0802020502020306" pitchFamily="34" charset="0"/>
              </a:rPr>
              <a:t>BUT WHAT ELSE COULD YOU USE IT FOR?</a:t>
            </a:r>
          </a:p>
          <a:p>
            <a:pPr algn="ctr"/>
            <a:r>
              <a:rPr lang="en-US" sz="4000" dirty="0">
                <a:latin typeface="Berlin Sans FB Demi" panose="020E0802020502020306" pitchFamily="34" charset="0"/>
              </a:rPr>
              <a:t>THINK OUTSIDE THE BOX!</a:t>
            </a:r>
            <a:endParaRPr lang="en-GB" sz="4000" dirty="0">
              <a:latin typeface="Berlin Sans FB Demi" panose="020E0802020502020306" pitchFamily="34" charset="0"/>
            </a:endParaRPr>
          </a:p>
        </p:txBody>
      </p:sp>
      <p:sp>
        <p:nvSpPr>
          <p:cNvPr id="8" name="TextBox 7">
            <a:extLst>
              <a:ext uri="{FF2B5EF4-FFF2-40B4-BE49-F238E27FC236}">
                <a16:creationId xmlns:a16="http://schemas.microsoft.com/office/drawing/2014/main" id="{FF7B630F-5721-4990-A4D9-155246197185}"/>
              </a:ext>
            </a:extLst>
          </p:cNvPr>
          <p:cNvSpPr txBox="1"/>
          <p:nvPr/>
        </p:nvSpPr>
        <p:spPr>
          <a:xfrm>
            <a:off x="441955" y="2193041"/>
            <a:ext cx="3148652" cy="1815882"/>
          </a:xfrm>
          <a:prstGeom prst="rect">
            <a:avLst/>
          </a:prstGeom>
          <a:noFill/>
        </p:spPr>
        <p:txBody>
          <a:bodyPr wrap="square" rtlCol="0">
            <a:spAutoFit/>
          </a:bodyPr>
          <a:lstStyle/>
          <a:p>
            <a:pPr algn="ctr"/>
            <a:r>
              <a:rPr lang="en-US" sz="2800" dirty="0">
                <a:latin typeface="Berlin Sans FB Demi" panose="020E0802020502020306" pitchFamily="34" charset="0"/>
              </a:rPr>
              <a:t>e.g. You could use two spoons together as an instrument</a:t>
            </a:r>
            <a:endParaRPr lang="en-GB" sz="2800" dirty="0">
              <a:latin typeface="Berlin Sans FB Demi" panose="020E0802020502020306" pitchFamily="34" charset="0"/>
            </a:endParaRPr>
          </a:p>
        </p:txBody>
      </p:sp>
      <p:sp>
        <p:nvSpPr>
          <p:cNvPr id="9" name="TextBox 8">
            <a:extLst>
              <a:ext uri="{FF2B5EF4-FFF2-40B4-BE49-F238E27FC236}">
                <a16:creationId xmlns:a16="http://schemas.microsoft.com/office/drawing/2014/main" id="{0E8A0E49-0EAB-4B6F-8276-E729414C91AC}"/>
              </a:ext>
            </a:extLst>
          </p:cNvPr>
          <p:cNvSpPr txBox="1"/>
          <p:nvPr/>
        </p:nvSpPr>
        <p:spPr>
          <a:xfrm>
            <a:off x="7825923" y="1721713"/>
            <a:ext cx="3699193" cy="3108543"/>
          </a:xfrm>
          <a:prstGeom prst="rect">
            <a:avLst/>
          </a:prstGeom>
          <a:noFill/>
        </p:spPr>
        <p:txBody>
          <a:bodyPr wrap="square" rtlCol="0">
            <a:spAutoFit/>
          </a:bodyPr>
          <a:lstStyle/>
          <a:p>
            <a:pPr algn="ctr"/>
            <a:r>
              <a:rPr lang="en-US" sz="2800" dirty="0">
                <a:solidFill>
                  <a:srgbClr val="002060"/>
                </a:solidFill>
                <a:latin typeface="Berlin Sans FB Demi" panose="020E0802020502020306" pitchFamily="34" charset="0"/>
              </a:rPr>
              <a:t>A digging tool?</a:t>
            </a:r>
          </a:p>
          <a:p>
            <a:pPr algn="ctr"/>
            <a:endParaRPr lang="en-US" sz="2800" dirty="0">
              <a:solidFill>
                <a:srgbClr val="002060"/>
              </a:solidFill>
              <a:latin typeface="Berlin Sans FB Demi" panose="020E0802020502020306" pitchFamily="34" charset="0"/>
            </a:endParaRPr>
          </a:p>
          <a:p>
            <a:pPr algn="ctr"/>
            <a:r>
              <a:rPr lang="en-US" sz="2800" dirty="0">
                <a:solidFill>
                  <a:srgbClr val="002060"/>
                </a:solidFill>
                <a:latin typeface="Berlin Sans FB Demi" panose="020E0802020502020306" pitchFamily="34" charset="0"/>
              </a:rPr>
              <a:t>A shoehorn?</a:t>
            </a:r>
          </a:p>
          <a:p>
            <a:pPr algn="ctr"/>
            <a:endParaRPr lang="en-US" sz="2800" dirty="0">
              <a:solidFill>
                <a:srgbClr val="002060"/>
              </a:solidFill>
              <a:latin typeface="Berlin Sans FB Demi" panose="020E0802020502020306" pitchFamily="34" charset="0"/>
            </a:endParaRPr>
          </a:p>
          <a:p>
            <a:pPr algn="ctr"/>
            <a:r>
              <a:rPr lang="en-GB" sz="2800" dirty="0">
                <a:solidFill>
                  <a:srgbClr val="002060"/>
                </a:solidFill>
                <a:latin typeface="Berlin Sans FB Demi" panose="020E0802020502020306" pitchFamily="34" charset="0"/>
              </a:rPr>
              <a:t>A liquid measurer?</a:t>
            </a:r>
          </a:p>
          <a:p>
            <a:pPr algn="ctr"/>
            <a:endParaRPr lang="en-GB" sz="2800" dirty="0">
              <a:solidFill>
                <a:srgbClr val="002060"/>
              </a:solidFill>
              <a:latin typeface="Berlin Sans FB Demi" panose="020E0802020502020306" pitchFamily="34" charset="0"/>
            </a:endParaRPr>
          </a:p>
          <a:p>
            <a:pPr algn="ctr"/>
            <a:r>
              <a:rPr lang="en-GB" sz="2800" dirty="0">
                <a:solidFill>
                  <a:srgbClr val="002060"/>
                </a:solidFill>
                <a:latin typeface="Berlin Sans FB Demi" panose="020E0802020502020306" pitchFamily="34" charset="0"/>
              </a:rPr>
              <a:t>A funny mirror?</a:t>
            </a:r>
          </a:p>
        </p:txBody>
      </p:sp>
      <p:pic>
        <p:nvPicPr>
          <p:cNvPr id="11" name="Picture 10">
            <a:extLst>
              <a:ext uri="{FF2B5EF4-FFF2-40B4-BE49-F238E27FC236}">
                <a16:creationId xmlns:a16="http://schemas.microsoft.com/office/drawing/2014/main" id="{5DBD74D2-31EB-414A-AD0C-C952ECD8468C}"/>
              </a:ext>
            </a:extLst>
          </p:cNvPr>
          <p:cNvPicPr>
            <a:picLocks noChangeAspect="1"/>
          </p:cNvPicPr>
          <p:nvPr/>
        </p:nvPicPr>
        <p:blipFill>
          <a:blip r:embed="rId2"/>
          <a:stretch>
            <a:fillRect/>
          </a:stretch>
        </p:blipFill>
        <p:spPr>
          <a:xfrm>
            <a:off x="3590607" y="1629267"/>
            <a:ext cx="4217176" cy="3200989"/>
          </a:xfrm>
          <a:prstGeom prst="rect">
            <a:avLst/>
          </a:prstGeom>
          <a:ln>
            <a:solidFill>
              <a:schemeClr val="tx1"/>
            </a:solidFill>
          </a:ln>
        </p:spPr>
      </p:pic>
    </p:spTree>
    <p:extLst>
      <p:ext uri="{BB962C8B-B14F-4D97-AF65-F5344CB8AC3E}">
        <p14:creationId xmlns:p14="http://schemas.microsoft.com/office/powerpoint/2010/main" val="187320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74F678D-1DD2-43A7-B673-AAC78555E35F}"/>
              </a:ext>
            </a:extLst>
          </p:cNvPr>
          <p:cNvSpPr txBox="1"/>
          <p:nvPr/>
        </p:nvSpPr>
        <p:spPr>
          <a:xfrm>
            <a:off x="132075" y="171182"/>
            <a:ext cx="11755125" cy="769441"/>
          </a:xfrm>
          <a:prstGeom prst="rect">
            <a:avLst/>
          </a:prstGeom>
          <a:noFill/>
        </p:spPr>
        <p:txBody>
          <a:bodyPr wrap="square" rtlCol="0">
            <a:spAutoFit/>
          </a:bodyPr>
          <a:lstStyle/>
          <a:p>
            <a:pPr algn="ctr"/>
            <a:r>
              <a:rPr lang="en-US" sz="4400" dirty="0">
                <a:latin typeface="Berlin Sans FB Demi" panose="020E0802020502020306" pitchFamily="34" charset="0"/>
              </a:rPr>
              <a:t>THIS IS A BRICK. IT IS USED TO BUILD HOUSES.</a:t>
            </a:r>
            <a:endParaRPr lang="en-GB" sz="4400" dirty="0">
              <a:latin typeface="Berlin Sans FB Demi" panose="020E0802020502020306" pitchFamily="34" charset="0"/>
            </a:endParaRPr>
          </a:p>
        </p:txBody>
      </p:sp>
      <p:sp>
        <p:nvSpPr>
          <p:cNvPr id="7" name="TextBox 6">
            <a:extLst>
              <a:ext uri="{FF2B5EF4-FFF2-40B4-BE49-F238E27FC236}">
                <a16:creationId xmlns:a16="http://schemas.microsoft.com/office/drawing/2014/main" id="{5243E7E3-FD6E-451E-B9BD-B59294E2A595}"/>
              </a:ext>
            </a:extLst>
          </p:cNvPr>
          <p:cNvSpPr txBox="1"/>
          <p:nvPr/>
        </p:nvSpPr>
        <p:spPr>
          <a:xfrm>
            <a:off x="218437" y="5220702"/>
            <a:ext cx="11755125" cy="1323439"/>
          </a:xfrm>
          <a:prstGeom prst="rect">
            <a:avLst/>
          </a:prstGeom>
          <a:noFill/>
        </p:spPr>
        <p:txBody>
          <a:bodyPr wrap="square" rtlCol="0">
            <a:spAutoFit/>
          </a:bodyPr>
          <a:lstStyle/>
          <a:p>
            <a:pPr algn="ctr"/>
            <a:r>
              <a:rPr lang="en-US" sz="4000" dirty="0">
                <a:latin typeface="Berlin Sans FB Demi" panose="020E0802020502020306" pitchFamily="34" charset="0"/>
              </a:rPr>
              <a:t>BUT WHAT ELSE COULD YOU USE IT FOR?</a:t>
            </a:r>
          </a:p>
          <a:p>
            <a:pPr algn="ctr"/>
            <a:r>
              <a:rPr lang="en-US" sz="4000" dirty="0">
                <a:latin typeface="Berlin Sans FB Demi" panose="020E0802020502020306" pitchFamily="34" charset="0"/>
              </a:rPr>
              <a:t>THINK OUTSIDE THE BOX!</a:t>
            </a:r>
            <a:endParaRPr lang="en-GB" sz="4000" dirty="0">
              <a:latin typeface="Berlin Sans FB Demi" panose="020E0802020502020306" pitchFamily="34" charset="0"/>
            </a:endParaRPr>
          </a:p>
        </p:txBody>
      </p:sp>
      <p:pic>
        <p:nvPicPr>
          <p:cNvPr id="3" name="Picture 2">
            <a:extLst>
              <a:ext uri="{FF2B5EF4-FFF2-40B4-BE49-F238E27FC236}">
                <a16:creationId xmlns:a16="http://schemas.microsoft.com/office/drawing/2014/main" id="{7694CFEC-3E8F-4DA0-9880-609941F4D50D}"/>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765" b="99044" l="0" r="100000"/>
                    </a14:imgEffect>
                  </a14:imgLayer>
                </a14:imgProps>
              </a:ext>
            </a:extLst>
          </a:blip>
          <a:stretch>
            <a:fillRect/>
          </a:stretch>
        </p:blipFill>
        <p:spPr>
          <a:xfrm>
            <a:off x="3900487" y="938213"/>
            <a:ext cx="3699193" cy="4196698"/>
          </a:xfrm>
          <a:prstGeom prst="rect">
            <a:avLst/>
          </a:prstGeom>
        </p:spPr>
      </p:pic>
      <p:sp>
        <p:nvSpPr>
          <p:cNvPr id="8" name="TextBox 7">
            <a:extLst>
              <a:ext uri="{FF2B5EF4-FFF2-40B4-BE49-F238E27FC236}">
                <a16:creationId xmlns:a16="http://schemas.microsoft.com/office/drawing/2014/main" id="{FF7B630F-5721-4990-A4D9-155246197185}"/>
              </a:ext>
            </a:extLst>
          </p:cNvPr>
          <p:cNvSpPr txBox="1"/>
          <p:nvPr/>
        </p:nvSpPr>
        <p:spPr>
          <a:xfrm>
            <a:off x="441955" y="2193041"/>
            <a:ext cx="3148652" cy="1815882"/>
          </a:xfrm>
          <a:prstGeom prst="rect">
            <a:avLst/>
          </a:prstGeom>
          <a:noFill/>
        </p:spPr>
        <p:txBody>
          <a:bodyPr wrap="square" rtlCol="0">
            <a:spAutoFit/>
          </a:bodyPr>
          <a:lstStyle/>
          <a:p>
            <a:pPr algn="ctr"/>
            <a:r>
              <a:rPr lang="en-US" sz="2800" dirty="0">
                <a:latin typeface="Berlin Sans FB Demi" panose="020E0802020502020306" pitchFamily="34" charset="0"/>
              </a:rPr>
              <a:t>e.g. You could use a brick as a step to reach high places!</a:t>
            </a:r>
            <a:endParaRPr lang="en-GB" sz="2800" dirty="0">
              <a:latin typeface="Berlin Sans FB Demi" panose="020E0802020502020306" pitchFamily="34" charset="0"/>
            </a:endParaRPr>
          </a:p>
        </p:txBody>
      </p:sp>
      <p:sp>
        <p:nvSpPr>
          <p:cNvPr id="9" name="TextBox 8">
            <a:extLst>
              <a:ext uri="{FF2B5EF4-FFF2-40B4-BE49-F238E27FC236}">
                <a16:creationId xmlns:a16="http://schemas.microsoft.com/office/drawing/2014/main" id="{0E8A0E49-0EAB-4B6F-8276-E729414C91AC}"/>
              </a:ext>
            </a:extLst>
          </p:cNvPr>
          <p:cNvSpPr txBox="1"/>
          <p:nvPr/>
        </p:nvSpPr>
        <p:spPr>
          <a:xfrm>
            <a:off x="7825923" y="1431624"/>
            <a:ext cx="3699193" cy="3108543"/>
          </a:xfrm>
          <a:prstGeom prst="rect">
            <a:avLst/>
          </a:prstGeom>
          <a:noFill/>
        </p:spPr>
        <p:txBody>
          <a:bodyPr wrap="square" rtlCol="0">
            <a:spAutoFit/>
          </a:bodyPr>
          <a:lstStyle/>
          <a:p>
            <a:pPr algn="ctr"/>
            <a:r>
              <a:rPr lang="en-US" sz="2800" dirty="0">
                <a:solidFill>
                  <a:srgbClr val="002060"/>
                </a:solidFill>
                <a:latin typeface="Berlin Sans FB Demi" panose="020E0802020502020306" pitchFamily="34" charset="0"/>
              </a:rPr>
              <a:t>A paperweight?</a:t>
            </a:r>
          </a:p>
          <a:p>
            <a:pPr algn="ctr"/>
            <a:endParaRPr lang="en-US" sz="2800" dirty="0">
              <a:solidFill>
                <a:srgbClr val="002060"/>
              </a:solidFill>
              <a:latin typeface="Berlin Sans FB Demi" panose="020E0802020502020306" pitchFamily="34" charset="0"/>
            </a:endParaRPr>
          </a:p>
          <a:p>
            <a:pPr algn="ctr"/>
            <a:r>
              <a:rPr lang="en-US" sz="2800" dirty="0">
                <a:solidFill>
                  <a:srgbClr val="002060"/>
                </a:solidFill>
                <a:latin typeface="Berlin Sans FB Demi" panose="020E0802020502020306" pitchFamily="34" charset="0"/>
              </a:rPr>
              <a:t>A cheap dumbbell?</a:t>
            </a:r>
          </a:p>
          <a:p>
            <a:pPr algn="ctr"/>
            <a:endParaRPr lang="en-US" sz="2800" dirty="0">
              <a:solidFill>
                <a:srgbClr val="002060"/>
              </a:solidFill>
              <a:latin typeface="Berlin Sans FB Demi" panose="020E0802020502020306" pitchFamily="34" charset="0"/>
            </a:endParaRPr>
          </a:p>
          <a:p>
            <a:pPr algn="ctr"/>
            <a:r>
              <a:rPr lang="en-GB" sz="2800" dirty="0">
                <a:solidFill>
                  <a:srgbClr val="002060"/>
                </a:solidFill>
                <a:latin typeface="Berlin Sans FB Demi" panose="020E0802020502020306" pitchFamily="34" charset="0"/>
              </a:rPr>
              <a:t>A nutcracker?</a:t>
            </a:r>
          </a:p>
          <a:p>
            <a:pPr algn="ctr"/>
            <a:endParaRPr lang="en-GB" sz="2800" dirty="0">
              <a:solidFill>
                <a:srgbClr val="002060"/>
              </a:solidFill>
              <a:latin typeface="Berlin Sans FB Demi" panose="020E0802020502020306" pitchFamily="34" charset="0"/>
            </a:endParaRPr>
          </a:p>
          <a:p>
            <a:pPr algn="ctr"/>
            <a:r>
              <a:rPr lang="en-GB" sz="2800" dirty="0">
                <a:solidFill>
                  <a:srgbClr val="002060"/>
                </a:solidFill>
                <a:latin typeface="Berlin Sans FB Demi" panose="020E0802020502020306" pitchFamily="34" charset="0"/>
              </a:rPr>
              <a:t>A diving aid?</a:t>
            </a:r>
          </a:p>
        </p:txBody>
      </p:sp>
      <p:sp>
        <p:nvSpPr>
          <p:cNvPr id="10" name="Star: 7 Points 9">
            <a:extLst>
              <a:ext uri="{FF2B5EF4-FFF2-40B4-BE49-F238E27FC236}">
                <a16:creationId xmlns:a16="http://schemas.microsoft.com/office/drawing/2014/main" id="{57C38C18-CA00-436A-B567-D5A5961B06F8}"/>
              </a:ext>
            </a:extLst>
          </p:cNvPr>
          <p:cNvSpPr/>
          <p:nvPr/>
        </p:nvSpPr>
        <p:spPr>
          <a:xfrm>
            <a:off x="2271859" y="366370"/>
            <a:ext cx="6843860" cy="6177771"/>
          </a:xfrm>
          <a:prstGeom prst="star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7ADF30E7-BCB7-4983-AE96-24EF0E7C1751}"/>
              </a:ext>
            </a:extLst>
          </p:cNvPr>
          <p:cNvSpPr txBox="1"/>
          <p:nvPr/>
        </p:nvSpPr>
        <p:spPr>
          <a:xfrm>
            <a:off x="3459638" y="1706788"/>
            <a:ext cx="4534292" cy="2308324"/>
          </a:xfrm>
          <a:prstGeom prst="rect">
            <a:avLst/>
          </a:prstGeom>
          <a:noFill/>
        </p:spPr>
        <p:txBody>
          <a:bodyPr wrap="square" rtlCol="0">
            <a:spAutoFit/>
          </a:bodyPr>
          <a:lstStyle/>
          <a:p>
            <a:pPr algn="ctr"/>
            <a:r>
              <a:rPr lang="en-US" sz="3600" dirty="0">
                <a:solidFill>
                  <a:schemeClr val="bg1"/>
                </a:solidFill>
                <a:effectLst>
                  <a:outerShdw blurRad="38100" dist="38100" dir="2700000" algn="tl">
                    <a:srgbClr val="000000">
                      <a:alpha val="43137"/>
                    </a:srgbClr>
                  </a:outerShdw>
                </a:effectLst>
                <a:latin typeface="Berlin Sans FB Demi" panose="020E0802020502020306" pitchFamily="34" charset="0"/>
              </a:rPr>
              <a:t>What skill have you been using whilst thinking up other uses for the items?</a:t>
            </a:r>
            <a:endParaRPr lang="en-GB" sz="3600" dirty="0">
              <a:solidFill>
                <a:schemeClr val="bg1"/>
              </a:solidFill>
              <a:effectLst>
                <a:outerShdw blurRad="38100" dist="38100" dir="2700000" algn="tl">
                  <a:srgbClr val="000000">
                    <a:alpha val="43137"/>
                  </a:srgbClr>
                </a:outerShdw>
              </a:effectLst>
              <a:latin typeface="Berlin Sans FB Demi" panose="020E0802020502020306" pitchFamily="34" charset="0"/>
            </a:endParaRPr>
          </a:p>
        </p:txBody>
      </p:sp>
      <p:sp>
        <p:nvSpPr>
          <p:cNvPr id="12" name="TextBox 11">
            <a:extLst>
              <a:ext uri="{FF2B5EF4-FFF2-40B4-BE49-F238E27FC236}">
                <a16:creationId xmlns:a16="http://schemas.microsoft.com/office/drawing/2014/main" id="{9ECC167C-DD0F-43CA-B846-0B672DBD7420}"/>
              </a:ext>
            </a:extLst>
          </p:cNvPr>
          <p:cNvSpPr txBox="1"/>
          <p:nvPr/>
        </p:nvSpPr>
        <p:spPr>
          <a:xfrm>
            <a:off x="3426643" y="4412189"/>
            <a:ext cx="4534292" cy="646331"/>
          </a:xfrm>
          <a:prstGeom prst="rect">
            <a:avLst/>
          </a:prstGeom>
          <a:noFill/>
        </p:spPr>
        <p:txBody>
          <a:bodyPr wrap="square" rtlCol="0">
            <a:spAutoFit/>
          </a:bodyPr>
          <a:lstStyle/>
          <a:p>
            <a:pPr algn="ctr"/>
            <a:r>
              <a:rPr lang="en-US" sz="3600" dirty="0">
                <a:solidFill>
                  <a:schemeClr val="bg1"/>
                </a:solidFill>
                <a:effectLst>
                  <a:outerShdw blurRad="38100" dist="38100" dir="2700000" algn="tl">
                    <a:srgbClr val="000000">
                      <a:alpha val="43137"/>
                    </a:srgbClr>
                  </a:outerShdw>
                </a:effectLst>
                <a:latin typeface="Berlin Sans FB Demi" panose="020E0802020502020306" pitchFamily="34" charset="0"/>
              </a:rPr>
              <a:t>CREATIVITY!</a:t>
            </a:r>
            <a:endParaRPr lang="en-GB" sz="3600" dirty="0">
              <a:solidFill>
                <a:schemeClr val="bg1"/>
              </a:solidFill>
              <a:effectLst>
                <a:outerShdw blurRad="38100" dist="38100" dir="2700000" algn="tl">
                  <a:srgbClr val="000000">
                    <a:alpha val="43137"/>
                  </a:srgbClr>
                </a:outerShdw>
              </a:effectLst>
              <a:latin typeface="Berlin Sans FB Demi" panose="020E0802020502020306" pitchFamily="34" charset="0"/>
            </a:endParaRPr>
          </a:p>
        </p:txBody>
      </p:sp>
    </p:spTree>
    <p:extLst>
      <p:ext uri="{BB962C8B-B14F-4D97-AF65-F5344CB8AC3E}">
        <p14:creationId xmlns:p14="http://schemas.microsoft.com/office/powerpoint/2010/main" val="3380392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0" y="0"/>
            <a:ext cx="12192000" cy="1960880"/>
          </a:xfrm>
        </p:spPr>
        <p:txBody>
          <a:bodyPr>
            <a:noAutofit/>
          </a:bodyPr>
          <a:lstStyle/>
          <a:p>
            <a:r>
              <a:rPr lang="en-US" sz="10800" dirty="0">
                <a:ln>
                  <a:solidFill>
                    <a:schemeClr val="tx1"/>
                  </a:solidFill>
                </a:ln>
                <a:solidFill>
                  <a:srgbClr val="00B050"/>
                </a:solidFill>
                <a:latin typeface="Ravie" panose="04040805050809020602" pitchFamily="82" charset="0"/>
              </a:rPr>
              <a:t>CREATIVITY!</a:t>
            </a:r>
            <a:endParaRPr lang="en-GB" sz="10800" dirty="0">
              <a:ln>
                <a:solidFill>
                  <a:schemeClr val="tx1"/>
                </a:solidFill>
              </a:ln>
              <a:solidFill>
                <a:srgbClr val="00B050"/>
              </a:solidFill>
              <a:latin typeface="Ravie" panose="04040805050809020602" pitchFamily="82" charset="0"/>
            </a:endParaRPr>
          </a:p>
        </p:txBody>
      </p:sp>
      <p:sp>
        <p:nvSpPr>
          <p:cNvPr id="4" name="Title 1">
            <a:extLst>
              <a:ext uri="{FF2B5EF4-FFF2-40B4-BE49-F238E27FC236}">
                <a16:creationId xmlns:a16="http://schemas.microsoft.com/office/drawing/2014/main" id="{A63783D0-4EE1-4FE3-A948-DFACD63378F5}"/>
              </a:ext>
            </a:extLst>
          </p:cNvPr>
          <p:cNvSpPr txBox="1">
            <a:spLocks/>
          </p:cNvSpPr>
          <p:nvPr/>
        </p:nvSpPr>
        <p:spPr>
          <a:xfrm>
            <a:off x="1173476" y="1861528"/>
            <a:ext cx="5077343"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dirty="0">
                <a:solidFill>
                  <a:srgbClr val="00B050"/>
                </a:solidFill>
                <a:latin typeface="Berlin Sans FB Demi" panose="020E0802020502020306" pitchFamily="34" charset="0"/>
              </a:rPr>
              <a:t>What is creativity?</a:t>
            </a:r>
            <a:endParaRPr lang="en-GB" sz="4000" dirty="0">
              <a:solidFill>
                <a:srgbClr val="00B050"/>
              </a:solidFill>
              <a:latin typeface="Berlin Sans FB Demi" panose="020E0802020502020306" pitchFamily="34" charset="0"/>
            </a:endParaRPr>
          </a:p>
        </p:txBody>
      </p:sp>
      <p:sp>
        <p:nvSpPr>
          <p:cNvPr id="3" name="TextBox 2">
            <a:extLst>
              <a:ext uri="{FF2B5EF4-FFF2-40B4-BE49-F238E27FC236}">
                <a16:creationId xmlns:a16="http://schemas.microsoft.com/office/drawing/2014/main" id="{08A458A3-815E-4F55-BDD7-A6EA7EE58E7D}"/>
              </a:ext>
            </a:extLst>
          </p:cNvPr>
          <p:cNvSpPr txBox="1"/>
          <p:nvPr/>
        </p:nvSpPr>
        <p:spPr>
          <a:xfrm>
            <a:off x="406395" y="2545135"/>
            <a:ext cx="6611503" cy="2554545"/>
          </a:xfrm>
          <a:prstGeom prst="rect">
            <a:avLst/>
          </a:prstGeom>
          <a:noFill/>
        </p:spPr>
        <p:txBody>
          <a:bodyPr wrap="square" rtlCol="0">
            <a:spAutoFit/>
          </a:bodyPr>
          <a:lstStyle/>
          <a:p>
            <a:pPr algn="ctr"/>
            <a:r>
              <a:rPr lang="en-US" sz="3200" dirty="0">
                <a:latin typeface="Berlin Sans FB Demi" panose="020E0802020502020306" pitchFamily="34" charset="0"/>
              </a:rPr>
              <a:t>Creativity is being able to think outside the box, come up with new ideas, solve problems in different ways. It is about using your imagination!</a:t>
            </a:r>
            <a:endParaRPr lang="en-GB" sz="3200" dirty="0">
              <a:latin typeface="Berlin Sans FB Demi" panose="020E0802020502020306" pitchFamily="34" charset="0"/>
            </a:endParaRPr>
          </a:p>
        </p:txBody>
      </p:sp>
      <p:sp>
        <p:nvSpPr>
          <p:cNvPr id="7" name="Title 1">
            <a:extLst>
              <a:ext uri="{FF2B5EF4-FFF2-40B4-BE49-F238E27FC236}">
                <a16:creationId xmlns:a16="http://schemas.microsoft.com/office/drawing/2014/main" id="{E0DC7EAB-AF8A-4A0E-B6D2-8AFFE69D14CC}"/>
              </a:ext>
            </a:extLst>
          </p:cNvPr>
          <p:cNvSpPr txBox="1">
            <a:spLocks/>
          </p:cNvSpPr>
          <p:nvPr/>
        </p:nvSpPr>
        <p:spPr>
          <a:xfrm>
            <a:off x="90106" y="5430017"/>
            <a:ext cx="7244080"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solidFill>
                  <a:srgbClr val="00B050"/>
                </a:solidFill>
                <a:latin typeface="Berlin Sans FB Demi" panose="020E0802020502020306" pitchFamily="34" charset="0"/>
              </a:rPr>
              <a:t>But, why is creativity important?</a:t>
            </a:r>
          </a:p>
          <a:p>
            <a:r>
              <a:rPr lang="en-GB" sz="3600" dirty="0">
                <a:solidFill>
                  <a:srgbClr val="00B050"/>
                </a:solidFill>
                <a:latin typeface="Berlin Sans FB Demi" panose="020E0802020502020306" pitchFamily="34" charset="0"/>
              </a:rPr>
              <a:t>How has God shown creativity?</a:t>
            </a:r>
          </a:p>
        </p:txBody>
      </p:sp>
      <p:pic>
        <p:nvPicPr>
          <p:cNvPr id="10" name="Picture 9">
            <a:extLst>
              <a:ext uri="{FF2B5EF4-FFF2-40B4-BE49-F238E27FC236}">
                <a16:creationId xmlns:a16="http://schemas.microsoft.com/office/drawing/2014/main" id="{B80ED6ED-3EFA-4D6B-9761-73FD4CA024F3}"/>
              </a:ext>
            </a:extLst>
          </p:cNvPr>
          <p:cNvPicPr>
            <a:picLocks noChangeAspect="1"/>
          </p:cNvPicPr>
          <p:nvPr/>
        </p:nvPicPr>
        <p:blipFill>
          <a:blip r:embed="rId2"/>
          <a:stretch>
            <a:fillRect/>
          </a:stretch>
        </p:blipFill>
        <p:spPr>
          <a:xfrm>
            <a:off x="7211505" y="4152744"/>
            <a:ext cx="4298622" cy="2554546"/>
          </a:xfrm>
          <a:prstGeom prst="rect">
            <a:avLst/>
          </a:prstGeom>
          <a:ln>
            <a:solidFill>
              <a:schemeClr val="tx1"/>
            </a:solidFill>
          </a:ln>
        </p:spPr>
      </p:pic>
      <p:pic>
        <p:nvPicPr>
          <p:cNvPr id="11" name="Picture 10">
            <a:extLst>
              <a:ext uri="{FF2B5EF4-FFF2-40B4-BE49-F238E27FC236}">
                <a16:creationId xmlns:a16="http://schemas.microsoft.com/office/drawing/2014/main" id="{85ECC3B5-D5A5-4565-9EE6-7DA255C73A18}"/>
              </a:ext>
            </a:extLst>
          </p:cNvPr>
          <p:cNvPicPr>
            <a:picLocks noChangeAspect="1"/>
          </p:cNvPicPr>
          <p:nvPr/>
        </p:nvPicPr>
        <p:blipFill>
          <a:blip r:embed="rId3"/>
          <a:stretch>
            <a:fillRect/>
          </a:stretch>
        </p:blipFill>
        <p:spPr>
          <a:xfrm>
            <a:off x="7211506" y="1861528"/>
            <a:ext cx="4298622" cy="2291216"/>
          </a:xfrm>
          <a:prstGeom prst="rect">
            <a:avLst/>
          </a:prstGeom>
          <a:ln>
            <a:solidFill>
              <a:schemeClr val="tx1"/>
            </a:solidFill>
          </a:ln>
        </p:spPr>
      </p:pic>
    </p:spTree>
    <p:extLst>
      <p:ext uri="{BB962C8B-B14F-4D97-AF65-F5344CB8AC3E}">
        <p14:creationId xmlns:p14="http://schemas.microsoft.com/office/powerpoint/2010/main" val="3922234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295894" y="201685"/>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REASON 1</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107358" y="2585362"/>
            <a:ext cx="7796282"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B050"/>
                </a:solidFill>
                <a:latin typeface="Berlin Sans FB Demi" panose="020E0802020502020306" pitchFamily="34" charset="0"/>
              </a:rPr>
              <a:t>Being creative helps us to </a:t>
            </a:r>
            <a:r>
              <a:rPr lang="en-US" sz="4800" u="sng" dirty="0">
                <a:solidFill>
                  <a:srgbClr val="00B050"/>
                </a:solidFill>
                <a:latin typeface="Berlin Sans FB Demi" panose="020E0802020502020306" pitchFamily="34" charset="0"/>
              </a:rPr>
              <a:t>solve problems. </a:t>
            </a:r>
            <a:r>
              <a:rPr lang="en-US" sz="4800" dirty="0">
                <a:solidFill>
                  <a:srgbClr val="00B050"/>
                </a:solidFill>
                <a:latin typeface="Berlin Sans FB Demi" panose="020E0802020502020306" pitchFamily="34" charset="0"/>
              </a:rPr>
              <a:t>It means that we are able to deal with troubles/ issues better, as we can think of ways out of them.</a:t>
            </a:r>
            <a:endParaRPr lang="en-GB" sz="4800" dirty="0">
              <a:solidFill>
                <a:srgbClr val="00B050"/>
              </a:solidFill>
              <a:latin typeface="Berlin Sans FB Demi" panose="020E0802020502020306" pitchFamily="34" charset="0"/>
            </a:endParaRPr>
          </a:p>
        </p:txBody>
      </p:sp>
      <p:pic>
        <p:nvPicPr>
          <p:cNvPr id="3" name="Picture 2">
            <a:extLst>
              <a:ext uri="{FF2B5EF4-FFF2-40B4-BE49-F238E27FC236}">
                <a16:creationId xmlns:a16="http://schemas.microsoft.com/office/drawing/2014/main" id="{9DF0FDA7-F46B-4317-B777-94C51735B8EE}"/>
              </a:ext>
            </a:extLst>
          </p:cNvPr>
          <p:cNvPicPr>
            <a:picLocks noChangeAspect="1"/>
          </p:cNvPicPr>
          <p:nvPr/>
        </p:nvPicPr>
        <p:blipFill>
          <a:blip r:embed="rId2"/>
          <a:stretch>
            <a:fillRect/>
          </a:stretch>
        </p:blipFill>
        <p:spPr>
          <a:xfrm>
            <a:off x="8111353" y="2158886"/>
            <a:ext cx="3757582" cy="3504354"/>
          </a:xfrm>
          <a:prstGeom prst="rect">
            <a:avLst/>
          </a:prstGeom>
          <a:ln>
            <a:solidFill>
              <a:schemeClr val="tx1"/>
            </a:solidFill>
          </a:ln>
        </p:spPr>
      </p:pic>
    </p:spTree>
    <p:extLst>
      <p:ext uri="{BB962C8B-B14F-4D97-AF65-F5344CB8AC3E}">
        <p14:creationId xmlns:p14="http://schemas.microsoft.com/office/powerpoint/2010/main" val="40802267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295894" y="201685"/>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REASON 2</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107358" y="2585362"/>
            <a:ext cx="7796282"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B050"/>
                </a:solidFill>
                <a:latin typeface="Berlin Sans FB Demi" panose="020E0802020502020306" pitchFamily="34" charset="0"/>
              </a:rPr>
              <a:t>It helps us to </a:t>
            </a:r>
            <a:r>
              <a:rPr lang="en-US" sz="4800" u="sng" dirty="0">
                <a:solidFill>
                  <a:srgbClr val="00B050"/>
                </a:solidFill>
                <a:latin typeface="Berlin Sans FB Demi" panose="020E0802020502020306" pitchFamily="34" charset="0"/>
              </a:rPr>
              <a:t>make the world a better place.</a:t>
            </a:r>
            <a:r>
              <a:rPr lang="en-US" sz="4800" dirty="0">
                <a:solidFill>
                  <a:srgbClr val="00B050"/>
                </a:solidFill>
                <a:latin typeface="Berlin Sans FB Demi" panose="020E0802020502020306" pitchFamily="34" charset="0"/>
              </a:rPr>
              <a:t> Creative inventors, for example, think of new ideas to make life easier and simpler.</a:t>
            </a:r>
            <a:endParaRPr lang="en-GB" sz="4800" dirty="0">
              <a:solidFill>
                <a:srgbClr val="00B050"/>
              </a:solidFill>
              <a:latin typeface="Berlin Sans FB Demi" panose="020E0802020502020306" pitchFamily="34" charset="0"/>
            </a:endParaRPr>
          </a:p>
        </p:txBody>
      </p:sp>
      <p:pic>
        <p:nvPicPr>
          <p:cNvPr id="1026" name="Picture 2" descr="Image result for light bulb">
            <a:extLst>
              <a:ext uri="{FF2B5EF4-FFF2-40B4-BE49-F238E27FC236}">
                <a16:creationId xmlns:a16="http://schemas.microsoft.com/office/drawing/2014/main" id="{F843B680-7EA1-4CBE-ACE8-A97F47F831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6161" y="1990521"/>
            <a:ext cx="2595367" cy="45246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2230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295894" y="201685"/>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REASON 3</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107358" y="3009568"/>
            <a:ext cx="8492887"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B050"/>
                </a:solidFill>
                <a:latin typeface="Berlin Sans FB Demi" panose="020E0802020502020306" pitchFamily="34" charset="0"/>
              </a:rPr>
              <a:t>Being creative </a:t>
            </a:r>
            <a:r>
              <a:rPr lang="en-US" sz="4800" u="sng" dirty="0">
                <a:solidFill>
                  <a:srgbClr val="00B050"/>
                </a:solidFill>
                <a:latin typeface="Berlin Sans FB Demi" panose="020E0802020502020306" pitchFamily="34" charset="0"/>
              </a:rPr>
              <a:t>improves your confidence.</a:t>
            </a:r>
            <a:r>
              <a:rPr lang="en-US" sz="4800" dirty="0">
                <a:solidFill>
                  <a:srgbClr val="00B050"/>
                </a:solidFill>
                <a:latin typeface="Berlin Sans FB Demi" panose="020E0802020502020306" pitchFamily="34" charset="0"/>
              </a:rPr>
              <a:t> When you are creative, you often face many failures. Understanding that failure is just a part of the learning process makes you more confident!</a:t>
            </a:r>
            <a:endParaRPr lang="en-GB" sz="4800" dirty="0">
              <a:solidFill>
                <a:srgbClr val="00B050"/>
              </a:solidFill>
              <a:latin typeface="Berlin Sans FB Demi" panose="020E0802020502020306" pitchFamily="34" charset="0"/>
            </a:endParaRPr>
          </a:p>
        </p:txBody>
      </p:sp>
      <p:pic>
        <p:nvPicPr>
          <p:cNvPr id="3" name="Picture 2">
            <a:extLst>
              <a:ext uri="{FF2B5EF4-FFF2-40B4-BE49-F238E27FC236}">
                <a16:creationId xmlns:a16="http://schemas.microsoft.com/office/drawing/2014/main" id="{8997F856-21E1-4A48-BD7E-EC640C880457}"/>
              </a:ext>
            </a:extLst>
          </p:cNvPr>
          <p:cNvPicPr>
            <a:picLocks noChangeAspect="1"/>
          </p:cNvPicPr>
          <p:nvPr/>
        </p:nvPicPr>
        <p:blipFill>
          <a:blip r:embed="rId2"/>
          <a:stretch>
            <a:fillRect/>
          </a:stretch>
        </p:blipFill>
        <p:spPr>
          <a:xfrm>
            <a:off x="8600245" y="2547937"/>
            <a:ext cx="3337082" cy="3098719"/>
          </a:xfrm>
          <a:prstGeom prst="rect">
            <a:avLst/>
          </a:prstGeom>
          <a:ln>
            <a:solidFill>
              <a:schemeClr val="tx1"/>
            </a:solidFill>
          </a:ln>
        </p:spPr>
      </p:pic>
    </p:spTree>
    <p:extLst>
      <p:ext uri="{BB962C8B-B14F-4D97-AF65-F5344CB8AC3E}">
        <p14:creationId xmlns:p14="http://schemas.microsoft.com/office/powerpoint/2010/main" val="415190047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295894" y="201685"/>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REASON 4</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107358" y="3009568"/>
            <a:ext cx="8492887"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B050"/>
                </a:solidFill>
                <a:latin typeface="Berlin Sans FB Demi" panose="020E0802020502020306" pitchFamily="34" charset="0"/>
              </a:rPr>
              <a:t>Being creative </a:t>
            </a:r>
            <a:r>
              <a:rPr lang="en-US" sz="4800" u="sng" dirty="0">
                <a:solidFill>
                  <a:srgbClr val="00B050"/>
                </a:solidFill>
                <a:latin typeface="Berlin Sans FB Demi" panose="020E0802020502020306" pitchFamily="34" charset="0"/>
              </a:rPr>
              <a:t>means that you keep trying to improve.</a:t>
            </a:r>
            <a:r>
              <a:rPr lang="en-US" sz="4800" dirty="0">
                <a:solidFill>
                  <a:srgbClr val="00B050"/>
                </a:solidFill>
                <a:latin typeface="Berlin Sans FB Demi" panose="020E0802020502020306" pitchFamily="34" charset="0"/>
              </a:rPr>
              <a:t> Instead of getting lazy when they achieve something, creative people think about how they can do something even better!</a:t>
            </a:r>
            <a:endParaRPr lang="en-GB" sz="4800" dirty="0">
              <a:solidFill>
                <a:srgbClr val="00B050"/>
              </a:solidFill>
              <a:latin typeface="Berlin Sans FB Demi" panose="020E0802020502020306" pitchFamily="34" charset="0"/>
            </a:endParaRPr>
          </a:p>
        </p:txBody>
      </p:sp>
      <p:pic>
        <p:nvPicPr>
          <p:cNvPr id="4" name="Picture 3">
            <a:extLst>
              <a:ext uri="{FF2B5EF4-FFF2-40B4-BE49-F238E27FC236}">
                <a16:creationId xmlns:a16="http://schemas.microsoft.com/office/drawing/2014/main" id="{B41074DC-FE31-47A3-94EC-D10265216E5A}"/>
              </a:ext>
            </a:extLst>
          </p:cNvPr>
          <p:cNvPicPr>
            <a:picLocks noChangeAspect="1"/>
          </p:cNvPicPr>
          <p:nvPr/>
        </p:nvPicPr>
        <p:blipFill>
          <a:blip r:embed="rId2"/>
          <a:stretch>
            <a:fillRect/>
          </a:stretch>
        </p:blipFill>
        <p:spPr>
          <a:xfrm>
            <a:off x="8399039" y="2939788"/>
            <a:ext cx="3395463" cy="2574893"/>
          </a:xfrm>
          <a:prstGeom prst="rect">
            <a:avLst/>
          </a:prstGeom>
          <a:ln>
            <a:solidFill>
              <a:schemeClr val="tx1"/>
            </a:solidFill>
          </a:ln>
        </p:spPr>
      </p:pic>
    </p:spTree>
    <p:extLst>
      <p:ext uri="{BB962C8B-B14F-4D97-AF65-F5344CB8AC3E}">
        <p14:creationId xmlns:p14="http://schemas.microsoft.com/office/powerpoint/2010/main" val="7399650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295894" y="201685"/>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REASON 5</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107358" y="3009568"/>
            <a:ext cx="8492887" cy="350435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800" dirty="0">
                <a:solidFill>
                  <a:srgbClr val="00B050"/>
                </a:solidFill>
                <a:latin typeface="Berlin Sans FB Demi" panose="020E0802020502020306" pitchFamily="34" charset="0"/>
              </a:rPr>
              <a:t>Being creative </a:t>
            </a:r>
            <a:r>
              <a:rPr lang="en-US" sz="4800" u="sng" dirty="0">
                <a:solidFill>
                  <a:srgbClr val="00B050"/>
                </a:solidFill>
                <a:latin typeface="Berlin Sans FB Demi" panose="020E0802020502020306" pitchFamily="34" charset="0"/>
              </a:rPr>
              <a:t>helps you to bring joy to others.</a:t>
            </a:r>
            <a:r>
              <a:rPr lang="en-US" sz="4800" dirty="0">
                <a:solidFill>
                  <a:srgbClr val="00B050"/>
                </a:solidFill>
                <a:latin typeface="Berlin Sans FB Demi" panose="020E0802020502020306" pitchFamily="34" charset="0"/>
              </a:rPr>
              <a:t> Think about all of the best things that the world’s best writers, artists and inventors (and many others) have brought to the world.</a:t>
            </a:r>
            <a:endParaRPr lang="en-GB" sz="4800" dirty="0">
              <a:solidFill>
                <a:srgbClr val="00B050"/>
              </a:solidFill>
              <a:latin typeface="Berlin Sans FB Demi" panose="020E0802020502020306" pitchFamily="34" charset="0"/>
            </a:endParaRPr>
          </a:p>
        </p:txBody>
      </p:sp>
      <p:pic>
        <p:nvPicPr>
          <p:cNvPr id="3" name="Picture 2">
            <a:extLst>
              <a:ext uri="{FF2B5EF4-FFF2-40B4-BE49-F238E27FC236}">
                <a16:creationId xmlns:a16="http://schemas.microsoft.com/office/drawing/2014/main" id="{3F04415D-ADA5-4857-87C9-24BCC217EDCD}"/>
              </a:ext>
            </a:extLst>
          </p:cNvPr>
          <p:cNvPicPr>
            <a:picLocks noChangeAspect="1"/>
          </p:cNvPicPr>
          <p:nvPr/>
        </p:nvPicPr>
        <p:blipFill>
          <a:blip r:embed="rId2"/>
          <a:stretch>
            <a:fillRect/>
          </a:stretch>
        </p:blipFill>
        <p:spPr>
          <a:xfrm>
            <a:off x="8340215" y="2514011"/>
            <a:ext cx="3612452" cy="2821560"/>
          </a:xfrm>
          <a:prstGeom prst="rect">
            <a:avLst/>
          </a:prstGeom>
          <a:ln>
            <a:solidFill>
              <a:schemeClr val="tx1"/>
            </a:solidFill>
          </a:ln>
        </p:spPr>
      </p:pic>
    </p:spTree>
    <p:extLst>
      <p:ext uri="{BB962C8B-B14F-4D97-AF65-F5344CB8AC3E}">
        <p14:creationId xmlns:p14="http://schemas.microsoft.com/office/powerpoint/2010/main" val="27987628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65988" y="211112"/>
            <a:ext cx="12257988" cy="1402080"/>
          </a:xfrm>
        </p:spPr>
        <p:txBody>
          <a:bodyPr>
            <a:noAutofit/>
          </a:bodyPr>
          <a:lstStyle/>
          <a:p>
            <a:r>
              <a:rPr lang="en-US" sz="7600" dirty="0">
                <a:ln>
                  <a:solidFill>
                    <a:schemeClr val="tx1"/>
                  </a:solidFill>
                </a:ln>
                <a:solidFill>
                  <a:srgbClr val="00B050"/>
                </a:solidFill>
                <a:latin typeface="Ravie" panose="04040805050809020602" pitchFamily="82" charset="0"/>
              </a:rPr>
              <a:t>GOD’S CREATIVITY</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103694" y="5169297"/>
            <a:ext cx="6805368" cy="110051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Berlin Sans FB Demi" panose="020E0802020502020306" pitchFamily="34" charset="0"/>
              </a:rPr>
              <a:t>Many people often call God our ‘creator.’ That is because he made all of the world around us – the earth, plants, animals and humans.</a:t>
            </a:r>
          </a:p>
          <a:p>
            <a:endParaRPr lang="en-US" sz="3200" dirty="0">
              <a:latin typeface="Berlin Sans FB Demi" panose="020E0802020502020306" pitchFamily="34" charset="0"/>
            </a:endParaRPr>
          </a:p>
          <a:p>
            <a:r>
              <a:rPr lang="en-US" sz="3200" dirty="0">
                <a:latin typeface="Berlin Sans FB Demi" panose="020E0802020502020306" pitchFamily="34" charset="0"/>
              </a:rPr>
              <a:t>Think about how many weird and wonderful things there are on our planet. God sure was creative when he made the earth!</a:t>
            </a:r>
          </a:p>
        </p:txBody>
      </p:sp>
      <p:pic>
        <p:nvPicPr>
          <p:cNvPr id="3" name="Picture 2">
            <a:extLst>
              <a:ext uri="{FF2B5EF4-FFF2-40B4-BE49-F238E27FC236}">
                <a16:creationId xmlns:a16="http://schemas.microsoft.com/office/drawing/2014/main" id="{3CD2609F-FB03-4A57-B321-A09EE4C3ABC7}"/>
              </a:ext>
            </a:extLst>
          </p:cNvPr>
          <p:cNvPicPr>
            <a:picLocks noChangeAspect="1"/>
          </p:cNvPicPr>
          <p:nvPr/>
        </p:nvPicPr>
        <p:blipFill>
          <a:blip r:embed="rId2"/>
          <a:stretch>
            <a:fillRect/>
          </a:stretch>
        </p:blipFill>
        <p:spPr>
          <a:xfrm>
            <a:off x="6909062" y="2450969"/>
            <a:ext cx="5032440" cy="3469064"/>
          </a:xfrm>
          <a:prstGeom prst="rect">
            <a:avLst/>
          </a:prstGeom>
          <a:ln>
            <a:solidFill>
              <a:schemeClr val="tx1"/>
            </a:solidFill>
          </a:ln>
        </p:spPr>
      </p:pic>
    </p:spTree>
    <p:extLst>
      <p:ext uri="{BB962C8B-B14F-4D97-AF65-F5344CB8AC3E}">
        <p14:creationId xmlns:p14="http://schemas.microsoft.com/office/powerpoint/2010/main" val="32621517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65988" y="211112"/>
            <a:ext cx="12257988" cy="1402080"/>
          </a:xfrm>
        </p:spPr>
        <p:txBody>
          <a:bodyPr>
            <a:noAutofit/>
          </a:bodyPr>
          <a:lstStyle/>
          <a:p>
            <a:r>
              <a:rPr lang="en-US" sz="7600" dirty="0">
                <a:ln>
                  <a:solidFill>
                    <a:schemeClr val="tx1"/>
                  </a:solidFill>
                </a:ln>
                <a:solidFill>
                  <a:srgbClr val="00B050"/>
                </a:solidFill>
                <a:latin typeface="Ravie" panose="04040805050809020602" pitchFamily="82" charset="0"/>
              </a:rPr>
              <a:t>GOD’S CREATIVITY</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793422" y="1134625"/>
            <a:ext cx="10539167" cy="110051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Berlin Sans FB Demi" panose="020E0802020502020306" pitchFamily="34" charset="0"/>
              </a:rPr>
              <a:t>Link to Genesis – The Creation of the World</a:t>
            </a:r>
          </a:p>
        </p:txBody>
      </p:sp>
      <p:pic>
        <p:nvPicPr>
          <p:cNvPr id="4" name="Picture 3">
            <a:hlinkClick r:id="rId2"/>
            <a:extLst>
              <a:ext uri="{FF2B5EF4-FFF2-40B4-BE49-F238E27FC236}">
                <a16:creationId xmlns:a16="http://schemas.microsoft.com/office/drawing/2014/main" id="{D22985A9-DB09-4276-9142-2284D5C29ED6}"/>
              </a:ext>
            </a:extLst>
          </p:cNvPr>
          <p:cNvPicPr>
            <a:picLocks noChangeAspect="1"/>
          </p:cNvPicPr>
          <p:nvPr/>
        </p:nvPicPr>
        <p:blipFill>
          <a:blip r:embed="rId3"/>
          <a:stretch>
            <a:fillRect/>
          </a:stretch>
        </p:blipFill>
        <p:spPr>
          <a:xfrm>
            <a:off x="2667786" y="2536705"/>
            <a:ext cx="6740165" cy="4042135"/>
          </a:xfrm>
          <a:prstGeom prst="rect">
            <a:avLst/>
          </a:prstGeom>
          <a:ln>
            <a:solidFill>
              <a:schemeClr val="tx1"/>
            </a:solidFill>
          </a:ln>
        </p:spPr>
      </p:pic>
    </p:spTree>
    <p:extLst>
      <p:ext uri="{BB962C8B-B14F-4D97-AF65-F5344CB8AC3E}">
        <p14:creationId xmlns:p14="http://schemas.microsoft.com/office/powerpoint/2010/main" val="23823595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295894" y="201685"/>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KEY QUESTION</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65988" y="4820506"/>
            <a:ext cx="11836400" cy="110051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600" dirty="0">
                <a:latin typeface="Berlin Sans FB Demi" panose="020E0802020502020306" pitchFamily="34" charset="0"/>
              </a:rPr>
              <a:t>“Only some people are creative.”</a:t>
            </a:r>
          </a:p>
          <a:p>
            <a:r>
              <a:rPr lang="en-US" sz="6600" dirty="0">
                <a:latin typeface="Berlin Sans FB Demi" panose="020E0802020502020306" pitchFamily="34" charset="0"/>
              </a:rPr>
              <a:t>Do you</a:t>
            </a:r>
          </a:p>
          <a:p>
            <a:r>
              <a:rPr lang="en-US" sz="6600" dirty="0">
                <a:latin typeface="Berlin Sans FB Demi" panose="020E0802020502020306" pitchFamily="34" charset="0"/>
              </a:rPr>
              <a:t> agree or disagree?</a:t>
            </a:r>
          </a:p>
        </p:txBody>
      </p:sp>
      <p:pic>
        <p:nvPicPr>
          <p:cNvPr id="4" name="Picture 3">
            <a:extLst>
              <a:ext uri="{FF2B5EF4-FFF2-40B4-BE49-F238E27FC236}">
                <a16:creationId xmlns:a16="http://schemas.microsoft.com/office/drawing/2014/main" id="{38DA642D-F42D-40A1-8C9F-C32B1B06D95E}"/>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4103" b="89744" l="9524" r="94048"/>
                    </a14:imgEffect>
                  </a14:imgLayer>
                </a14:imgProps>
              </a:ext>
            </a:extLst>
          </a:blip>
          <a:stretch>
            <a:fillRect/>
          </a:stretch>
        </p:blipFill>
        <p:spPr>
          <a:xfrm>
            <a:off x="421588" y="4219516"/>
            <a:ext cx="1983690" cy="2302497"/>
          </a:xfrm>
          <a:prstGeom prst="rect">
            <a:avLst/>
          </a:prstGeom>
        </p:spPr>
      </p:pic>
      <p:pic>
        <p:nvPicPr>
          <p:cNvPr id="5" name="Picture 4">
            <a:extLst>
              <a:ext uri="{FF2B5EF4-FFF2-40B4-BE49-F238E27FC236}">
                <a16:creationId xmlns:a16="http://schemas.microsoft.com/office/drawing/2014/main" id="{E3C871DE-F0F4-4515-B240-68E01E1258A4}"/>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4348" b="94410" l="9877" r="97531"/>
                    </a14:imgEffect>
                  </a14:imgLayer>
                </a14:imgProps>
              </a:ext>
            </a:extLst>
          </a:blip>
          <a:stretch>
            <a:fillRect/>
          </a:stretch>
        </p:blipFill>
        <p:spPr>
          <a:xfrm>
            <a:off x="9347289" y="4367641"/>
            <a:ext cx="1866941" cy="1855417"/>
          </a:xfrm>
          <a:prstGeom prst="rect">
            <a:avLst/>
          </a:prstGeom>
        </p:spPr>
      </p:pic>
    </p:spTree>
    <p:extLst>
      <p:ext uri="{BB962C8B-B14F-4D97-AF65-F5344CB8AC3E}">
        <p14:creationId xmlns:p14="http://schemas.microsoft.com/office/powerpoint/2010/main" val="14445648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65988" y="1078378"/>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CREATIVITY FOR ALL</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65988" y="5122164"/>
            <a:ext cx="11836400" cy="1100519"/>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600" dirty="0">
                <a:latin typeface="Berlin Sans FB Demi" panose="020E0802020502020306" pitchFamily="34" charset="0"/>
              </a:rPr>
              <a:t>We are made in God’s image, and so we can all be creative! Let’s prove it… I need 3 volunteers.</a:t>
            </a:r>
          </a:p>
        </p:txBody>
      </p:sp>
    </p:spTree>
    <p:extLst>
      <p:ext uri="{BB962C8B-B14F-4D97-AF65-F5344CB8AC3E}">
        <p14:creationId xmlns:p14="http://schemas.microsoft.com/office/powerpoint/2010/main" val="34111018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65988" y="1078378"/>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CREATIVE CHALLENGE</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65988" y="3007151"/>
            <a:ext cx="11836400" cy="791851"/>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200" dirty="0">
                <a:latin typeface="Berlin Sans FB Demi" panose="020E0802020502020306" pitchFamily="34" charset="0"/>
              </a:rPr>
              <a:t>I have drawn a few lines on each of your page. Your task is to turn it into a drawing. What you draw is totally up to you! But draw quickly, you only have 2 minutes!</a:t>
            </a:r>
          </a:p>
        </p:txBody>
      </p:sp>
      <p:pic>
        <p:nvPicPr>
          <p:cNvPr id="3" name="Picture 2">
            <a:extLst>
              <a:ext uri="{FF2B5EF4-FFF2-40B4-BE49-F238E27FC236}">
                <a16:creationId xmlns:a16="http://schemas.microsoft.com/office/drawing/2014/main" id="{FBD51C33-9482-4894-87EC-01202BA95E6D}"/>
              </a:ext>
            </a:extLst>
          </p:cNvPr>
          <p:cNvPicPr>
            <a:picLocks noChangeAspect="1"/>
          </p:cNvPicPr>
          <p:nvPr/>
        </p:nvPicPr>
        <p:blipFill>
          <a:blip r:embed="rId2"/>
          <a:stretch>
            <a:fillRect/>
          </a:stretch>
        </p:blipFill>
        <p:spPr>
          <a:xfrm>
            <a:off x="3018148" y="3790301"/>
            <a:ext cx="2826471" cy="2973683"/>
          </a:xfrm>
          <a:prstGeom prst="rect">
            <a:avLst/>
          </a:prstGeom>
          <a:ln>
            <a:solidFill>
              <a:schemeClr val="tx1"/>
            </a:solidFill>
          </a:ln>
        </p:spPr>
      </p:pic>
      <p:pic>
        <p:nvPicPr>
          <p:cNvPr id="4" name="Picture 3">
            <a:extLst>
              <a:ext uri="{FF2B5EF4-FFF2-40B4-BE49-F238E27FC236}">
                <a16:creationId xmlns:a16="http://schemas.microsoft.com/office/drawing/2014/main" id="{07A51699-1377-48A6-A7B9-761265C2154A}"/>
              </a:ext>
            </a:extLst>
          </p:cNvPr>
          <p:cNvPicPr>
            <a:picLocks noChangeAspect="1"/>
          </p:cNvPicPr>
          <p:nvPr/>
        </p:nvPicPr>
        <p:blipFill>
          <a:blip r:embed="rId3"/>
          <a:stretch>
            <a:fillRect/>
          </a:stretch>
        </p:blipFill>
        <p:spPr>
          <a:xfrm>
            <a:off x="6096001" y="3790301"/>
            <a:ext cx="2703906" cy="2973683"/>
          </a:xfrm>
          <a:prstGeom prst="rect">
            <a:avLst/>
          </a:prstGeom>
          <a:ln>
            <a:solidFill>
              <a:schemeClr val="tx1"/>
            </a:solidFill>
          </a:ln>
        </p:spPr>
      </p:pic>
    </p:spTree>
    <p:extLst>
      <p:ext uri="{BB962C8B-B14F-4D97-AF65-F5344CB8AC3E}">
        <p14:creationId xmlns:p14="http://schemas.microsoft.com/office/powerpoint/2010/main" val="37994761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65988" y="1078378"/>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COUNTDOWN CLOCK!</a:t>
            </a:r>
            <a:endParaRPr lang="en-GB" sz="7600" dirty="0">
              <a:ln>
                <a:solidFill>
                  <a:schemeClr val="tx1"/>
                </a:solidFill>
              </a:ln>
              <a:solidFill>
                <a:srgbClr val="00B050"/>
              </a:solidFill>
              <a:latin typeface="Ravie" panose="04040805050809020602" pitchFamily="82" charset="0"/>
            </a:endParaRPr>
          </a:p>
        </p:txBody>
      </p:sp>
      <p:pic>
        <p:nvPicPr>
          <p:cNvPr id="5" name="Picture 4">
            <a:hlinkClick r:id="rId2"/>
            <a:extLst>
              <a:ext uri="{FF2B5EF4-FFF2-40B4-BE49-F238E27FC236}">
                <a16:creationId xmlns:a16="http://schemas.microsoft.com/office/drawing/2014/main" id="{7BA13347-1653-463F-8D6C-2A6E56A9CBE4}"/>
              </a:ext>
            </a:extLst>
          </p:cNvPr>
          <p:cNvPicPr>
            <a:picLocks noChangeAspect="1"/>
          </p:cNvPicPr>
          <p:nvPr/>
        </p:nvPicPr>
        <p:blipFill>
          <a:blip r:embed="rId3"/>
          <a:stretch>
            <a:fillRect/>
          </a:stretch>
        </p:blipFill>
        <p:spPr>
          <a:xfrm>
            <a:off x="2349225" y="2565300"/>
            <a:ext cx="7493550" cy="4079744"/>
          </a:xfrm>
          <a:prstGeom prst="rect">
            <a:avLst/>
          </a:prstGeom>
        </p:spPr>
      </p:pic>
    </p:spTree>
    <p:extLst>
      <p:ext uri="{BB962C8B-B14F-4D97-AF65-F5344CB8AC3E}">
        <p14:creationId xmlns:p14="http://schemas.microsoft.com/office/powerpoint/2010/main" val="11308925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65988" y="1078378"/>
            <a:ext cx="11836400" cy="1402080"/>
          </a:xfrm>
        </p:spPr>
        <p:txBody>
          <a:bodyPr>
            <a:noAutofit/>
          </a:bodyPr>
          <a:lstStyle/>
          <a:p>
            <a:r>
              <a:rPr lang="en-US" sz="7600" dirty="0">
                <a:ln>
                  <a:solidFill>
                    <a:schemeClr val="tx1"/>
                  </a:solidFill>
                </a:ln>
                <a:solidFill>
                  <a:srgbClr val="00B050"/>
                </a:solidFill>
                <a:latin typeface="Ravie" panose="04040805050809020602" pitchFamily="82" charset="0"/>
              </a:rPr>
              <a:t>CREATIVITY FOR ALL</a:t>
            </a:r>
            <a:endParaRPr lang="en-GB" sz="76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a:off x="103694" y="4460087"/>
            <a:ext cx="11836400" cy="2122022"/>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685800" indent="-685800">
              <a:buFontTx/>
              <a:buChar char="-"/>
            </a:pPr>
            <a:r>
              <a:rPr lang="en-US" sz="4800" dirty="0">
                <a:latin typeface="Berlin Sans FB Demi" panose="020E0802020502020306" pitchFamily="34" charset="0"/>
              </a:rPr>
              <a:t>As our test has proven, everyone is capable of being creative, it is just about unleashing your creative potential;</a:t>
            </a:r>
          </a:p>
          <a:p>
            <a:pPr marL="685800" indent="-685800">
              <a:buFontTx/>
              <a:buChar char="-"/>
            </a:pPr>
            <a:r>
              <a:rPr lang="en-US" sz="4800" dirty="0">
                <a:latin typeface="Berlin Sans FB Demi" panose="020E0802020502020306" pitchFamily="34" charset="0"/>
              </a:rPr>
              <a:t>But how do you think we can show that we are being creative at school?</a:t>
            </a:r>
          </a:p>
        </p:txBody>
      </p:sp>
    </p:spTree>
    <p:extLst>
      <p:ext uri="{BB962C8B-B14F-4D97-AF65-F5344CB8AC3E}">
        <p14:creationId xmlns:p14="http://schemas.microsoft.com/office/powerpoint/2010/main" val="42519489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CBCCA-3653-473B-A36D-1C20EEEF72FE}"/>
              </a:ext>
            </a:extLst>
          </p:cNvPr>
          <p:cNvSpPr>
            <a:spLocks noGrp="1"/>
          </p:cNvSpPr>
          <p:nvPr>
            <p:ph type="ctrTitle"/>
          </p:nvPr>
        </p:nvSpPr>
        <p:spPr>
          <a:xfrm>
            <a:off x="-65988" y="1078378"/>
            <a:ext cx="11836400" cy="1402080"/>
          </a:xfrm>
        </p:spPr>
        <p:txBody>
          <a:bodyPr>
            <a:noAutofit/>
          </a:bodyPr>
          <a:lstStyle/>
          <a:p>
            <a:r>
              <a:rPr lang="en-US" sz="7200" dirty="0">
                <a:ln>
                  <a:solidFill>
                    <a:schemeClr val="tx1"/>
                  </a:solidFill>
                </a:ln>
                <a:solidFill>
                  <a:srgbClr val="00B050"/>
                </a:solidFill>
                <a:latin typeface="Ravie" panose="04040805050809020602" pitchFamily="82" charset="0"/>
              </a:rPr>
              <a:t>CREATIVITY LEARNING HABITS</a:t>
            </a:r>
            <a:endParaRPr lang="en-GB" sz="7200" dirty="0">
              <a:ln>
                <a:solidFill>
                  <a:schemeClr val="tx1"/>
                </a:solidFill>
              </a:ln>
              <a:solidFill>
                <a:srgbClr val="00B050"/>
              </a:solidFill>
              <a:latin typeface="Ravie" panose="04040805050809020602" pitchFamily="82" charset="0"/>
            </a:endParaRPr>
          </a:p>
        </p:txBody>
      </p:sp>
      <p:sp>
        <p:nvSpPr>
          <p:cNvPr id="8" name="Title 1">
            <a:extLst>
              <a:ext uri="{FF2B5EF4-FFF2-40B4-BE49-F238E27FC236}">
                <a16:creationId xmlns:a16="http://schemas.microsoft.com/office/drawing/2014/main" id="{60D55D18-AB64-4093-BFDA-76E7183B8B68}"/>
              </a:ext>
            </a:extLst>
          </p:cNvPr>
          <p:cNvSpPr txBox="1">
            <a:spLocks/>
          </p:cNvSpPr>
          <p:nvPr/>
        </p:nvSpPr>
        <p:spPr>
          <a:xfrm rot="375081">
            <a:off x="8186669" y="2745766"/>
            <a:ext cx="3842688" cy="619185"/>
          </a:xfrm>
          <a:prstGeom prst="rect">
            <a:avLst/>
          </a:prstGeom>
          <a:solidFill>
            <a:schemeClr val="bg1"/>
          </a:solidFill>
          <a:ln>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ASK QUESTIONS</a:t>
            </a:r>
          </a:p>
        </p:txBody>
      </p:sp>
      <p:sp>
        <p:nvSpPr>
          <p:cNvPr id="4" name="Title 1">
            <a:extLst>
              <a:ext uri="{FF2B5EF4-FFF2-40B4-BE49-F238E27FC236}">
                <a16:creationId xmlns:a16="http://schemas.microsoft.com/office/drawing/2014/main" id="{4885E841-DC92-4B3E-AFD4-2F07CF4EE584}"/>
              </a:ext>
            </a:extLst>
          </p:cNvPr>
          <p:cNvSpPr txBox="1">
            <a:spLocks/>
          </p:cNvSpPr>
          <p:nvPr/>
        </p:nvSpPr>
        <p:spPr>
          <a:xfrm rot="20769504">
            <a:off x="519307" y="2987176"/>
            <a:ext cx="3406769" cy="1262412"/>
          </a:xfrm>
          <a:prstGeom prst="rect">
            <a:avLst/>
          </a:prstGeom>
          <a:solidFill>
            <a:schemeClr val="bg1"/>
          </a:solidFill>
          <a:ln>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4000" dirty="0">
                <a:latin typeface="Berlin Sans FB Demi" panose="020E0802020502020306" pitchFamily="34" charset="0"/>
              </a:rPr>
              <a:t>BE OPEN TO CHANGE</a:t>
            </a:r>
          </a:p>
        </p:txBody>
      </p:sp>
      <p:sp>
        <p:nvSpPr>
          <p:cNvPr id="5" name="Title 1">
            <a:extLst>
              <a:ext uri="{FF2B5EF4-FFF2-40B4-BE49-F238E27FC236}">
                <a16:creationId xmlns:a16="http://schemas.microsoft.com/office/drawing/2014/main" id="{01DBB0F6-DAD0-42C8-8A3A-71760B3DE5EF}"/>
              </a:ext>
            </a:extLst>
          </p:cNvPr>
          <p:cNvSpPr txBox="1">
            <a:spLocks/>
          </p:cNvSpPr>
          <p:nvPr/>
        </p:nvSpPr>
        <p:spPr>
          <a:xfrm>
            <a:off x="4488904" y="4377543"/>
            <a:ext cx="2967698" cy="1087791"/>
          </a:xfrm>
          <a:prstGeom prst="rect">
            <a:avLst/>
          </a:prstGeom>
          <a:solidFill>
            <a:schemeClr val="bg1"/>
          </a:solidFill>
          <a:ln>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PLAY AND PRETEND</a:t>
            </a:r>
          </a:p>
        </p:txBody>
      </p:sp>
      <p:sp>
        <p:nvSpPr>
          <p:cNvPr id="6" name="Title 1">
            <a:extLst>
              <a:ext uri="{FF2B5EF4-FFF2-40B4-BE49-F238E27FC236}">
                <a16:creationId xmlns:a16="http://schemas.microsoft.com/office/drawing/2014/main" id="{ABC1B089-C04C-435A-80A1-A4D04BD1CEF3}"/>
              </a:ext>
            </a:extLst>
          </p:cNvPr>
          <p:cNvSpPr txBox="1">
            <a:spLocks/>
          </p:cNvSpPr>
          <p:nvPr/>
        </p:nvSpPr>
        <p:spPr>
          <a:xfrm rot="21219531">
            <a:off x="4447710" y="3235513"/>
            <a:ext cx="3296576" cy="619185"/>
          </a:xfrm>
          <a:prstGeom prst="rect">
            <a:avLst/>
          </a:prstGeom>
          <a:solidFill>
            <a:schemeClr val="bg1"/>
          </a:solidFill>
          <a:ln>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BRAINSTORM</a:t>
            </a:r>
          </a:p>
        </p:txBody>
      </p:sp>
      <p:sp>
        <p:nvSpPr>
          <p:cNvPr id="7" name="Title 1">
            <a:extLst>
              <a:ext uri="{FF2B5EF4-FFF2-40B4-BE49-F238E27FC236}">
                <a16:creationId xmlns:a16="http://schemas.microsoft.com/office/drawing/2014/main" id="{A87B318F-D001-4E40-B09A-930BEC3C1BC1}"/>
              </a:ext>
            </a:extLst>
          </p:cNvPr>
          <p:cNvSpPr txBox="1">
            <a:spLocks/>
          </p:cNvSpPr>
          <p:nvPr/>
        </p:nvSpPr>
        <p:spPr>
          <a:xfrm rot="21219531">
            <a:off x="358027" y="4846295"/>
            <a:ext cx="3842688" cy="1590896"/>
          </a:xfrm>
          <a:prstGeom prst="rect">
            <a:avLst/>
          </a:prstGeom>
          <a:solidFill>
            <a:schemeClr val="bg1"/>
          </a:solidFill>
          <a:ln>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THINK OF PROBLEMS THAT NEED FIXING!</a:t>
            </a:r>
          </a:p>
        </p:txBody>
      </p:sp>
      <p:sp>
        <p:nvSpPr>
          <p:cNvPr id="9" name="Title 1">
            <a:extLst>
              <a:ext uri="{FF2B5EF4-FFF2-40B4-BE49-F238E27FC236}">
                <a16:creationId xmlns:a16="http://schemas.microsoft.com/office/drawing/2014/main" id="{B4EEA5D2-D58A-4856-830B-FCCF0DD1C8A3}"/>
              </a:ext>
            </a:extLst>
          </p:cNvPr>
          <p:cNvSpPr txBox="1">
            <a:spLocks/>
          </p:cNvSpPr>
          <p:nvPr/>
        </p:nvSpPr>
        <p:spPr>
          <a:xfrm rot="245075">
            <a:off x="8175374" y="3833647"/>
            <a:ext cx="2967698" cy="1631687"/>
          </a:xfrm>
          <a:prstGeom prst="rect">
            <a:avLst/>
          </a:prstGeom>
          <a:solidFill>
            <a:schemeClr val="bg1"/>
          </a:solidFill>
          <a:ln>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ACT, DANCE, SING, DRAW PRETEND!</a:t>
            </a:r>
          </a:p>
        </p:txBody>
      </p:sp>
      <p:sp>
        <p:nvSpPr>
          <p:cNvPr id="10" name="Title 1">
            <a:extLst>
              <a:ext uri="{FF2B5EF4-FFF2-40B4-BE49-F238E27FC236}">
                <a16:creationId xmlns:a16="http://schemas.microsoft.com/office/drawing/2014/main" id="{B4E1B6E7-10BE-43C3-89BE-DA686EAB2D7E}"/>
              </a:ext>
            </a:extLst>
          </p:cNvPr>
          <p:cNvSpPr txBox="1">
            <a:spLocks/>
          </p:cNvSpPr>
          <p:nvPr/>
        </p:nvSpPr>
        <p:spPr>
          <a:xfrm>
            <a:off x="4785597" y="5808022"/>
            <a:ext cx="6757570" cy="702371"/>
          </a:xfrm>
          <a:prstGeom prst="rect">
            <a:avLst/>
          </a:prstGeom>
          <a:solidFill>
            <a:schemeClr val="bg1"/>
          </a:solidFill>
          <a:ln>
            <a:solidFill>
              <a:schemeClr val="tx1"/>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WHEN YOU FAIL, TRY AGAIN!</a:t>
            </a:r>
          </a:p>
        </p:txBody>
      </p:sp>
    </p:spTree>
    <p:extLst>
      <p:ext uri="{BB962C8B-B14F-4D97-AF65-F5344CB8AC3E}">
        <p14:creationId xmlns:p14="http://schemas.microsoft.com/office/powerpoint/2010/main" val="29875218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A3F63B28-2A4E-41A6-83E2-C625EC6190F1}"/>
              </a:ext>
            </a:extLst>
          </p:cNvPr>
          <p:cNvSpPr txBox="1">
            <a:spLocks/>
          </p:cNvSpPr>
          <p:nvPr/>
        </p:nvSpPr>
        <p:spPr>
          <a:xfrm>
            <a:off x="-65988" y="1042501"/>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CREATIVITY IS AMAZING!</a:t>
            </a:r>
            <a:endParaRPr lang="en-GB" sz="3600" dirty="0">
              <a:latin typeface="Berlin Sans FB Demi" panose="020E0802020502020306" pitchFamily="34" charset="0"/>
            </a:endParaRPr>
          </a:p>
        </p:txBody>
      </p:sp>
      <p:pic>
        <p:nvPicPr>
          <p:cNvPr id="2" name="Picture 1">
            <a:hlinkClick r:id="rId2"/>
            <a:extLst>
              <a:ext uri="{FF2B5EF4-FFF2-40B4-BE49-F238E27FC236}">
                <a16:creationId xmlns:a16="http://schemas.microsoft.com/office/drawing/2014/main" id="{07455C18-9226-4C11-82E9-D2EC945C5842}"/>
              </a:ext>
            </a:extLst>
          </p:cNvPr>
          <p:cNvPicPr>
            <a:picLocks noChangeAspect="1"/>
          </p:cNvPicPr>
          <p:nvPr/>
        </p:nvPicPr>
        <p:blipFill>
          <a:blip r:embed="rId3"/>
          <a:stretch>
            <a:fillRect/>
          </a:stretch>
        </p:blipFill>
        <p:spPr>
          <a:xfrm>
            <a:off x="1802482" y="1779418"/>
            <a:ext cx="8274772" cy="4682194"/>
          </a:xfrm>
          <a:prstGeom prst="rect">
            <a:avLst/>
          </a:prstGeom>
        </p:spPr>
      </p:pic>
      <p:sp>
        <p:nvSpPr>
          <p:cNvPr id="6" name="Title 1">
            <a:extLst>
              <a:ext uri="{FF2B5EF4-FFF2-40B4-BE49-F238E27FC236}">
                <a16:creationId xmlns:a16="http://schemas.microsoft.com/office/drawing/2014/main" id="{52F4AF94-7014-4F13-A4AB-38A746357F0B}"/>
              </a:ext>
            </a:extLst>
          </p:cNvPr>
          <p:cNvSpPr>
            <a:spLocks noGrp="1"/>
          </p:cNvSpPr>
          <p:nvPr>
            <p:ph type="ctrTitle"/>
          </p:nvPr>
        </p:nvSpPr>
        <p:spPr>
          <a:xfrm>
            <a:off x="-65988" y="-213094"/>
            <a:ext cx="11836400" cy="1402080"/>
          </a:xfrm>
        </p:spPr>
        <p:txBody>
          <a:bodyPr>
            <a:noAutofit/>
          </a:bodyPr>
          <a:lstStyle/>
          <a:p>
            <a:r>
              <a:rPr lang="en-US" sz="6600" dirty="0">
                <a:ln>
                  <a:solidFill>
                    <a:schemeClr val="tx1"/>
                  </a:solidFill>
                </a:ln>
                <a:solidFill>
                  <a:srgbClr val="00B050"/>
                </a:solidFill>
                <a:latin typeface="Ravie" panose="04040805050809020602" pitchFamily="82" charset="0"/>
              </a:rPr>
              <a:t>VIDEO</a:t>
            </a:r>
            <a:endParaRPr lang="en-GB" sz="6600" dirty="0">
              <a:ln>
                <a:solidFill>
                  <a:schemeClr val="tx1"/>
                </a:solidFill>
              </a:ln>
              <a:solidFill>
                <a:srgbClr val="00B050"/>
              </a:solidFill>
              <a:latin typeface="Ravie" panose="04040805050809020602" pitchFamily="82" charset="0"/>
            </a:endParaRPr>
          </a:p>
        </p:txBody>
      </p:sp>
    </p:spTree>
    <p:extLst>
      <p:ext uri="{BB962C8B-B14F-4D97-AF65-F5344CB8AC3E}">
        <p14:creationId xmlns:p14="http://schemas.microsoft.com/office/powerpoint/2010/main" val="374431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A3F63B28-2A4E-41A6-83E2-C625EC6190F1}"/>
              </a:ext>
            </a:extLst>
          </p:cNvPr>
          <p:cNvSpPr txBox="1">
            <a:spLocks/>
          </p:cNvSpPr>
          <p:nvPr/>
        </p:nvSpPr>
        <p:spPr>
          <a:xfrm>
            <a:off x="-1" y="1234026"/>
            <a:ext cx="12191999" cy="73691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Berlin Sans FB Demi" panose="020E0802020502020306" pitchFamily="34" charset="0"/>
              </a:rPr>
              <a:t>CREATIVITY IS AMAZING!</a:t>
            </a:r>
            <a:endParaRPr lang="en-GB" sz="3600" dirty="0">
              <a:latin typeface="Berlin Sans FB Demi" panose="020E0802020502020306" pitchFamily="34" charset="0"/>
            </a:endParaRPr>
          </a:p>
        </p:txBody>
      </p:sp>
      <p:sp>
        <p:nvSpPr>
          <p:cNvPr id="5" name="Title 1">
            <a:extLst>
              <a:ext uri="{FF2B5EF4-FFF2-40B4-BE49-F238E27FC236}">
                <a16:creationId xmlns:a16="http://schemas.microsoft.com/office/drawing/2014/main" id="{ADB6C4BE-0B23-47EE-B4D2-D16EB1DDB7C3}"/>
              </a:ext>
            </a:extLst>
          </p:cNvPr>
          <p:cNvSpPr txBox="1">
            <a:spLocks/>
          </p:cNvSpPr>
          <p:nvPr/>
        </p:nvSpPr>
        <p:spPr>
          <a:xfrm>
            <a:off x="5253872" y="3596641"/>
            <a:ext cx="6806153" cy="314960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solidFill>
                  <a:srgbClr val="002060"/>
                </a:solidFill>
                <a:latin typeface="Berlin Sans FB Demi" panose="020E0802020502020306" pitchFamily="34" charset="0"/>
              </a:rPr>
              <a:t>How did they make the video?</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How did they have to be creative?</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What details did they have to think about?</a:t>
            </a:r>
          </a:p>
          <a:p>
            <a:endParaRPr lang="en-US" sz="2800" dirty="0">
              <a:solidFill>
                <a:srgbClr val="002060"/>
              </a:solidFill>
              <a:latin typeface="Berlin Sans FB Demi" panose="020E0802020502020306" pitchFamily="34" charset="0"/>
            </a:endParaRPr>
          </a:p>
          <a:p>
            <a:r>
              <a:rPr lang="en-US" sz="2800" dirty="0">
                <a:solidFill>
                  <a:srgbClr val="002060"/>
                </a:solidFill>
                <a:latin typeface="Berlin Sans FB Demi" panose="020E0802020502020306" pitchFamily="34" charset="0"/>
              </a:rPr>
              <a:t>What was the end result?</a:t>
            </a:r>
          </a:p>
          <a:p>
            <a:endParaRPr lang="en-US" sz="2800" dirty="0">
              <a:solidFill>
                <a:srgbClr val="002060"/>
              </a:solidFill>
              <a:latin typeface="Berlin Sans FB Demi" panose="020E0802020502020306" pitchFamily="34" charset="0"/>
            </a:endParaRPr>
          </a:p>
          <a:p>
            <a:endParaRPr lang="en-US" sz="2800" dirty="0">
              <a:solidFill>
                <a:srgbClr val="002060"/>
              </a:solidFill>
              <a:latin typeface="Berlin Sans FB Demi" panose="020E0802020502020306" pitchFamily="34" charset="0"/>
            </a:endParaRPr>
          </a:p>
        </p:txBody>
      </p:sp>
      <p:pic>
        <p:nvPicPr>
          <p:cNvPr id="7" name="Picture 6">
            <a:extLst>
              <a:ext uri="{FF2B5EF4-FFF2-40B4-BE49-F238E27FC236}">
                <a16:creationId xmlns:a16="http://schemas.microsoft.com/office/drawing/2014/main" id="{F73A35A3-2984-4F99-A817-30F3E9BC5E59}"/>
              </a:ext>
            </a:extLst>
          </p:cNvPr>
          <p:cNvPicPr>
            <a:picLocks noChangeAspect="1"/>
          </p:cNvPicPr>
          <p:nvPr/>
        </p:nvPicPr>
        <p:blipFill>
          <a:blip r:embed="rId2"/>
          <a:stretch>
            <a:fillRect/>
          </a:stretch>
        </p:blipFill>
        <p:spPr>
          <a:xfrm>
            <a:off x="576997" y="2806101"/>
            <a:ext cx="4730165" cy="2849981"/>
          </a:xfrm>
          <a:prstGeom prst="rect">
            <a:avLst/>
          </a:prstGeom>
        </p:spPr>
      </p:pic>
      <p:sp>
        <p:nvSpPr>
          <p:cNvPr id="9" name="Title 1">
            <a:extLst>
              <a:ext uri="{FF2B5EF4-FFF2-40B4-BE49-F238E27FC236}">
                <a16:creationId xmlns:a16="http://schemas.microsoft.com/office/drawing/2014/main" id="{10399AB7-962A-40DD-BDA5-CDDA785AC8D7}"/>
              </a:ext>
            </a:extLst>
          </p:cNvPr>
          <p:cNvSpPr>
            <a:spLocks noGrp="1"/>
          </p:cNvSpPr>
          <p:nvPr>
            <p:ph type="ctrTitle"/>
          </p:nvPr>
        </p:nvSpPr>
        <p:spPr>
          <a:xfrm>
            <a:off x="-65988" y="-213094"/>
            <a:ext cx="11836400" cy="1402080"/>
          </a:xfrm>
        </p:spPr>
        <p:txBody>
          <a:bodyPr>
            <a:noAutofit/>
          </a:bodyPr>
          <a:lstStyle/>
          <a:p>
            <a:r>
              <a:rPr lang="en-US" sz="6600" dirty="0">
                <a:ln>
                  <a:solidFill>
                    <a:schemeClr val="tx1"/>
                  </a:solidFill>
                </a:ln>
                <a:solidFill>
                  <a:srgbClr val="00B050"/>
                </a:solidFill>
                <a:latin typeface="Ravie" panose="04040805050809020602" pitchFamily="82" charset="0"/>
              </a:rPr>
              <a:t>VIDEO</a:t>
            </a:r>
            <a:endParaRPr lang="en-GB" sz="6600" dirty="0">
              <a:ln>
                <a:solidFill>
                  <a:schemeClr val="tx1"/>
                </a:solidFill>
              </a:ln>
              <a:solidFill>
                <a:srgbClr val="00B050"/>
              </a:solidFill>
              <a:latin typeface="Ravie" panose="04040805050809020602" pitchFamily="82" charset="0"/>
            </a:endParaRPr>
          </a:p>
        </p:txBody>
      </p:sp>
    </p:spTree>
    <p:extLst>
      <p:ext uri="{BB962C8B-B14F-4D97-AF65-F5344CB8AC3E}">
        <p14:creationId xmlns:p14="http://schemas.microsoft.com/office/powerpoint/2010/main" val="1117143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DB6C4BE-0B23-47EE-B4D2-D16EB1DDB7C3}"/>
              </a:ext>
            </a:extLst>
          </p:cNvPr>
          <p:cNvSpPr txBox="1">
            <a:spLocks/>
          </p:cNvSpPr>
          <p:nvPr/>
        </p:nvSpPr>
        <p:spPr>
          <a:xfrm>
            <a:off x="177800" y="1188986"/>
            <a:ext cx="11836400" cy="689707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solidFill>
                  <a:srgbClr val="002060"/>
                </a:solidFill>
                <a:latin typeface="Berlin Sans FB Demi" panose="020E0802020502020306" pitchFamily="34" charset="0"/>
              </a:rPr>
              <a:t>Dear Lord,</a:t>
            </a:r>
          </a:p>
          <a:p>
            <a:endParaRPr lang="en-US" sz="3600" dirty="0">
              <a:solidFill>
                <a:srgbClr val="002060"/>
              </a:solidFill>
              <a:latin typeface="Berlin Sans FB Demi" panose="020E0802020502020306" pitchFamily="34" charset="0"/>
            </a:endParaRPr>
          </a:p>
          <a:p>
            <a:r>
              <a:rPr lang="en-US" sz="3600" dirty="0">
                <a:solidFill>
                  <a:srgbClr val="002060"/>
                </a:solidFill>
                <a:latin typeface="Berlin Sans FB Demi" panose="020E0802020502020306" pitchFamily="34" charset="0"/>
              </a:rPr>
              <a:t>Please help us to keep trying with problems, even when they are difficult and we can’t find the solution straight away. Help us to never get lazy or give up. Help us to always try to improve at everything we do. Thank you for showing us the way with your amazing creation. The world is a beautiful place.</a:t>
            </a:r>
          </a:p>
          <a:p>
            <a:endParaRPr lang="en-US" sz="3600" dirty="0">
              <a:solidFill>
                <a:srgbClr val="002060"/>
              </a:solidFill>
              <a:latin typeface="Berlin Sans FB Demi" panose="020E0802020502020306" pitchFamily="34" charset="0"/>
            </a:endParaRPr>
          </a:p>
          <a:p>
            <a:r>
              <a:rPr lang="en-US" sz="3600" dirty="0">
                <a:solidFill>
                  <a:srgbClr val="002060"/>
                </a:solidFill>
                <a:latin typeface="Berlin Sans FB Demi" panose="020E0802020502020306" pitchFamily="34" charset="0"/>
              </a:rPr>
              <a:t>Amen</a:t>
            </a:r>
          </a:p>
          <a:p>
            <a:endParaRPr lang="en-US" sz="3600" dirty="0">
              <a:solidFill>
                <a:srgbClr val="002060"/>
              </a:solidFill>
              <a:latin typeface="Berlin Sans FB Demi" panose="020E0802020502020306" pitchFamily="34" charset="0"/>
            </a:endParaRPr>
          </a:p>
          <a:p>
            <a:endParaRPr lang="en-US" sz="3600" dirty="0">
              <a:solidFill>
                <a:srgbClr val="002060"/>
              </a:solidFill>
              <a:latin typeface="Berlin Sans FB Demi" panose="020E0802020502020306" pitchFamily="34" charset="0"/>
            </a:endParaRPr>
          </a:p>
          <a:p>
            <a:endParaRPr lang="en-US" sz="2800" dirty="0">
              <a:solidFill>
                <a:srgbClr val="002060"/>
              </a:solidFill>
              <a:latin typeface="Berlin Sans FB Demi" panose="020E0802020502020306" pitchFamily="34" charset="0"/>
            </a:endParaRPr>
          </a:p>
          <a:p>
            <a:endParaRPr lang="en-US" sz="2800" dirty="0">
              <a:solidFill>
                <a:srgbClr val="002060"/>
              </a:solidFill>
              <a:latin typeface="Berlin Sans FB Demi" panose="020E0802020502020306" pitchFamily="34" charset="0"/>
            </a:endParaRPr>
          </a:p>
        </p:txBody>
      </p:sp>
      <p:sp>
        <p:nvSpPr>
          <p:cNvPr id="9" name="Title 1">
            <a:extLst>
              <a:ext uri="{FF2B5EF4-FFF2-40B4-BE49-F238E27FC236}">
                <a16:creationId xmlns:a16="http://schemas.microsoft.com/office/drawing/2014/main" id="{10399AB7-962A-40DD-BDA5-CDDA785AC8D7}"/>
              </a:ext>
            </a:extLst>
          </p:cNvPr>
          <p:cNvSpPr>
            <a:spLocks noGrp="1"/>
          </p:cNvSpPr>
          <p:nvPr>
            <p:ph type="ctrTitle"/>
          </p:nvPr>
        </p:nvSpPr>
        <p:spPr>
          <a:xfrm>
            <a:off x="-65988" y="-213094"/>
            <a:ext cx="11836400" cy="1402080"/>
          </a:xfrm>
        </p:spPr>
        <p:txBody>
          <a:bodyPr>
            <a:noAutofit/>
          </a:bodyPr>
          <a:lstStyle/>
          <a:p>
            <a:r>
              <a:rPr lang="en-US" sz="6600" dirty="0">
                <a:ln>
                  <a:solidFill>
                    <a:schemeClr val="tx1"/>
                  </a:solidFill>
                </a:ln>
                <a:solidFill>
                  <a:srgbClr val="00B050"/>
                </a:solidFill>
                <a:latin typeface="Ravie" panose="04040805050809020602" pitchFamily="82" charset="0"/>
              </a:rPr>
              <a:t>PRAYER</a:t>
            </a:r>
            <a:endParaRPr lang="en-GB" sz="6600" dirty="0">
              <a:ln>
                <a:solidFill>
                  <a:schemeClr val="tx1"/>
                </a:solidFill>
              </a:ln>
              <a:solidFill>
                <a:srgbClr val="00B050"/>
              </a:solidFill>
              <a:latin typeface="Ravie" panose="04040805050809020602" pitchFamily="82" charset="0"/>
            </a:endParaRPr>
          </a:p>
        </p:txBody>
      </p:sp>
    </p:spTree>
    <p:extLst>
      <p:ext uri="{BB962C8B-B14F-4D97-AF65-F5344CB8AC3E}">
        <p14:creationId xmlns:p14="http://schemas.microsoft.com/office/powerpoint/2010/main" val="36988833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E874E83-094B-461E-BE50-8B40DAD47243}"/>
              </a:ext>
            </a:extLst>
          </p:cNvPr>
          <p:cNvSpPr txBox="1">
            <a:spLocks/>
          </p:cNvSpPr>
          <p:nvPr/>
        </p:nvSpPr>
        <p:spPr>
          <a:xfrm>
            <a:off x="177800" y="0"/>
            <a:ext cx="11836400" cy="1402080"/>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600" dirty="0">
                <a:ln>
                  <a:solidFill>
                    <a:schemeClr val="tx1"/>
                  </a:solidFill>
                </a:ln>
                <a:solidFill>
                  <a:srgbClr val="00B050"/>
                </a:solidFill>
                <a:latin typeface="Ravie" panose="04040805050809020602" pitchFamily="82" charset="0"/>
              </a:rPr>
              <a:t>CITATION OF IMAGES</a:t>
            </a:r>
            <a:endParaRPr lang="en-GB" sz="6600" dirty="0">
              <a:ln>
                <a:solidFill>
                  <a:schemeClr val="tx1"/>
                </a:solidFill>
              </a:ln>
              <a:solidFill>
                <a:srgbClr val="00B050"/>
              </a:solidFill>
              <a:latin typeface="Ravie" panose="04040805050809020602" pitchFamily="82" charset="0"/>
            </a:endParaRPr>
          </a:p>
        </p:txBody>
      </p:sp>
      <p:sp>
        <p:nvSpPr>
          <p:cNvPr id="5" name="Title 1">
            <a:extLst>
              <a:ext uri="{FF2B5EF4-FFF2-40B4-BE49-F238E27FC236}">
                <a16:creationId xmlns:a16="http://schemas.microsoft.com/office/drawing/2014/main" id="{1FF52301-BDB2-4DDF-8C25-3FE73A0C3789}"/>
              </a:ext>
            </a:extLst>
          </p:cNvPr>
          <p:cNvSpPr txBox="1">
            <a:spLocks/>
          </p:cNvSpPr>
          <p:nvPr/>
        </p:nvSpPr>
        <p:spPr>
          <a:xfrm>
            <a:off x="0" y="2938651"/>
            <a:ext cx="12097731" cy="381785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dirty="0">
                <a:solidFill>
                  <a:srgbClr val="002060"/>
                </a:solidFill>
                <a:latin typeface="Berlin Sans FB Demi" panose="020E0802020502020306" pitchFamily="34" charset="0"/>
              </a:rPr>
              <a:t>SLIDE 1: </a:t>
            </a:r>
            <a:r>
              <a:rPr lang="en-US" sz="2800" dirty="0">
                <a:solidFill>
                  <a:srgbClr val="002060"/>
                </a:solidFill>
                <a:latin typeface="Berlin Sans FB Demi" panose="020E0802020502020306" pitchFamily="34" charset="0"/>
                <a:hlinkClick r:id="rId2"/>
              </a:rPr>
              <a:t>www.wikipedia.org</a:t>
            </a:r>
            <a:r>
              <a:rPr lang="en-US" sz="2800" dirty="0">
                <a:solidFill>
                  <a:srgbClr val="002060"/>
                </a:solidFill>
                <a:latin typeface="Berlin Sans FB Demi" panose="020E0802020502020306" pitchFamily="34" charset="0"/>
              </a:rPr>
              <a:t> – Paper Clip</a:t>
            </a:r>
          </a:p>
          <a:p>
            <a:r>
              <a:rPr lang="en-US" sz="2800" dirty="0">
                <a:solidFill>
                  <a:srgbClr val="002060"/>
                </a:solidFill>
                <a:latin typeface="Berlin Sans FB Demi" panose="020E0802020502020306" pitchFamily="34" charset="0"/>
              </a:rPr>
              <a:t>SLIDE 2: </a:t>
            </a:r>
            <a:r>
              <a:rPr lang="en-US" sz="2800" dirty="0">
                <a:solidFill>
                  <a:srgbClr val="002060"/>
                </a:solidFill>
                <a:latin typeface="Berlin Sans FB Demi" panose="020E0802020502020306" pitchFamily="34" charset="0"/>
                <a:hlinkClick r:id="rId2"/>
              </a:rPr>
              <a:t>www.wikipedia.org</a:t>
            </a:r>
            <a:r>
              <a:rPr lang="en-US" sz="2800" dirty="0">
                <a:solidFill>
                  <a:srgbClr val="002060"/>
                </a:solidFill>
                <a:latin typeface="Berlin Sans FB Demi" panose="020E0802020502020306" pitchFamily="34" charset="0"/>
              </a:rPr>
              <a:t> – Spoon</a:t>
            </a:r>
          </a:p>
          <a:p>
            <a:r>
              <a:rPr lang="en-US" sz="2800" dirty="0">
                <a:solidFill>
                  <a:srgbClr val="002060"/>
                </a:solidFill>
                <a:latin typeface="Berlin Sans FB Demi" panose="020E0802020502020306" pitchFamily="34" charset="0"/>
              </a:rPr>
              <a:t>SLIDE 3: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Brick</a:t>
            </a:r>
          </a:p>
          <a:p>
            <a:r>
              <a:rPr lang="en-US" sz="2800" dirty="0">
                <a:solidFill>
                  <a:srgbClr val="002060"/>
                </a:solidFill>
                <a:latin typeface="Berlin Sans FB Demi" panose="020E0802020502020306" pitchFamily="34" charset="0"/>
              </a:rPr>
              <a:t>SLIDE 4: </a:t>
            </a:r>
            <a:r>
              <a:rPr lang="en-US" sz="2800" dirty="0">
                <a:solidFill>
                  <a:srgbClr val="002060"/>
                </a:solidFill>
                <a:latin typeface="Berlin Sans FB Demi" panose="020E0802020502020306" pitchFamily="34" charset="0"/>
                <a:hlinkClick r:id="rId4"/>
              </a:rPr>
              <a:t>www.flickr.com</a:t>
            </a:r>
            <a:r>
              <a:rPr lang="en-US" sz="2800" dirty="0">
                <a:solidFill>
                  <a:srgbClr val="002060"/>
                </a:solidFill>
                <a:latin typeface="Berlin Sans FB Demi" panose="020E0802020502020306" pitchFamily="34" charset="0"/>
              </a:rPr>
              <a:t> – Brain Creativity</a:t>
            </a:r>
          </a:p>
          <a:p>
            <a:r>
              <a:rPr lang="en-US" sz="2800" dirty="0">
                <a:solidFill>
                  <a:srgbClr val="002060"/>
                </a:solidFill>
                <a:latin typeface="Berlin Sans FB Demi" panose="020E0802020502020306" pitchFamily="34" charset="0"/>
              </a:rPr>
              <a:t>SLIDE 5: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Chimp Solving Problem</a:t>
            </a:r>
          </a:p>
          <a:p>
            <a:r>
              <a:rPr lang="en-US" sz="2800" dirty="0">
                <a:solidFill>
                  <a:srgbClr val="002060"/>
                </a:solidFill>
                <a:latin typeface="Berlin Sans FB Demi" panose="020E0802020502020306" pitchFamily="34" charset="0"/>
              </a:rPr>
              <a:t>SLIDE 6: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Light Bulb Moment</a:t>
            </a:r>
          </a:p>
          <a:p>
            <a:r>
              <a:rPr lang="en-US" sz="2800" dirty="0">
                <a:solidFill>
                  <a:srgbClr val="002060"/>
                </a:solidFill>
                <a:latin typeface="Berlin Sans FB Demi" panose="020E0802020502020306" pitchFamily="34" charset="0"/>
              </a:rPr>
              <a:t>SLIDE 7: </a:t>
            </a:r>
            <a:r>
              <a:rPr lang="en-US" sz="2800" dirty="0">
                <a:solidFill>
                  <a:srgbClr val="002060"/>
                </a:solidFill>
                <a:latin typeface="Berlin Sans FB Demi" panose="020E0802020502020306" pitchFamily="34" charset="0"/>
                <a:hlinkClick r:id="rId3"/>
              </a:rPr>
              <a:t>www.pixabay.com</a:t>
            </a:r>
            <a:r>
              <a:rPr lang="en-US" sz="2800" dirty="0">
                <a:solidFill>
                  <a:srgbClr val="002060"/>
                </a:solidFill>
                <a:latin typeface="Berlin Sans FB Demi" panose="020E0802020502020306" pitchFamily="34" charset="0"/>
              </a:rPr>
              <a:t> - Confidence</a:t>
            </a:r>
          </a:p>
          <a:p>
            <a:r>
              <a:rPr lang="en-US" sz="2800" dirty="0">
                <a:solidFill>
                  <a:srgbClr val="002060"/>
                </a:solidFill>
                <a:latin typeface="Berlin Sans FB Demi" panose="020E0802020502020306" pitchFamily="34" charset="0"/>
              </a:rPr>
              <a:t>SLIDE 8: </a:t>
            </a:r>
            <a:r>
              <a:rPr lang="en-US" sz="2800" dirty="0">
                <a:solidFill>
                  <a:srgbClr val="002060"/>
                </a:solidFill>
                <a:latin typeface="Berlin Sans FB Demi" panose="020E0802020502020306" pitchFamily="34" charset="0"/>
                <a:hlinkClick r:id="rId2"/>
              </a:rPr>
              <a:t>www.wikipedia.org</a:t>
            </a:r>
            <a:r>
              <a:rPr lang="en-US" sz="2800" dirty="0">
                <a:solidFill>
                  <a:srgbClr val="002060"/>
                </a:solidFill>
                <a:latin typeface="Berlin Sans FB Demi" panose="020E0802020502020306" pitchFamily="34" charset="0"/>
              </a:rPr>
              <a:t> – Roger Federer</a:t>
            </a:r>
          </a:p>
          <a:p>
            <a:r>
              <a:rPr lang="en-US" sz="2800" dirty="0">
                <a:solidFill>
                  <a:srgbClr val="002060"/>
                </a:solidFill>
                <a:latin typeface="Berlin Sans FB Demi" panose="020E0802020502020306" pitchFamily="34" charset="0"/>
              </a:rPr>
              <a:t>SLIDE 9: </a:t>
            </a:r>
            <a:r>
              <a:rPr lang="en-US" sz="2800" dirty="0">
                <a:solidFill>
                  <a:srgbClr val="002060"/>
                </a:solidFill>
                <a:latin typeface="Berlin Sans FB Demi" panose="020E0802020502020306" pitchFamily="34" charset="0"/>
                <a:hlinkClick r:id="rId4"/>
              </a:rPr>
              <a:t>www.flickr.com</a:t>
            </a:r>
            <a:r>
              <a:rPr lang="en-US" sz="2800" dirty="0">
                <a:solidFill>
                  <a:srgbClr val="002060"/>
                </a:solidFill>
                <a:latin typeface="Berlin Sans FB Demi" panose="020E0802020502020306" pitchFamily="34" charset="0"/>
              </a:rPr>
              <a:t> – Roald Dahl </a:t>
            </a:r>
          </a:p>
          <a:p>
            <a:r>
              <a:rPr lang="en-US" sz="2800" dirty="0">
                <a:solidFill>
                  <a:srgbClr val="002060"/>
                </a:solidFill>
                <a:latin typeface="Berlin Sans FB Demi" panose="020E0802020502020306" pitchFamily="34" charset="0"/>
              </a:rPr>
              <a:t>SLIDE 10: </a:t>
            </a:r>
            <a:r>
              <a:rPr lang="en-US" sz="2800" dirty="0">
                <a:solidFill>
                  <a:srgbClr val="002060"/>
                </a:solidFill>
                <a:latin typeface="Berlin Sans FB Demi" panose="020E0802020502020306" pitchFamily="34" charset="0"/>
                <a:hlinkClick r:id="rId4"/>
              </a:rPr>
              <a:t>www.flickr.com</a:t>
            </a:r>
            <a:r>
              <a:rPr lang="en-US" sz="2800" dirty="0">
                <a:solidFill>
                  <a:srgbClr val="002060"/>
                </a:solidFill>
                <a:latin typeface="Berlin Sans FB Demi" panose="020E0802020502020306" pitchFamily="34" charset="0"/>
              </a:rPr>
              <a:t> – Animal Collage</a:t>
            </a:r>
          </a:p>
          <a:p>
            <a:r>
              <a:rPr lang="en-US" sz="2800" dirty="0">
                <a:solidFill>
                  <a:srgbClr val="002060"/>
                </a:solidFill>
                <a:latin typeface="Berlin Sans FB Demi" panose="020E0802020502020306" pitchFamily="34" charset="0"/>
              </a:rPr>
              <a:t>SLIDE 11: </a:t>
            </a:r>
            <a:r>
              <a:rPr lang="en-US" sz="2800" dirty="0">
                <a:solidFill>
                  <a:srgbClr val="002060"/>
                </a:solidFill>
                <a:latin typeface="Berlin Sans FB Demi" panose="020E0802020502020306" pitchFamily="34" charset="0"/>
                <a:hlinkClick r:id="rId5"/>
              </a:rPr>
              <a:t>www.youtube.com</a:t>
            </a:r>
            <a:r>
              <a:rPr lang="en-US" sz="2800" dirty="0">
                <a:solidFill>
                  <a:srgbClr val="002060"/>
                </a:solidFill>
                <a:latin typeface="Berlin Sans FB Demi" panose="020E0802020502020306" pitchFamily="34" charset="0"/>
              </a:rPr>
              <a:t> – God’s Creation - Genesis</a:t>
            </a:r>
          </a:p>
          <a:p>
            <a:r>
              <a:rPr lang="en-US" sz="2800" dirty="0">
                <a:solidFill>
                  <a:srgbClr val="002060"/>
                </a:solidFill>
                <a:latin typeface="Berlin Sans FB Demi" panose="020E0802020502020306" pitchFamily="34" charset="0"/>
              </a:rPr>
              <a:t>SLIDE 15: </a:t>
            </a:r>
            <a:r>
              <a:rPr lang="en-US" sz="2800" dirty="0">
                <a:solidFill>
                  <a:srgbClr val="002060"/>
                </a:solidFill>
                <a:latin typeface="Berlin Sans FB Demi" panose="020E0802020502020306" pitchFamily="34" charset="0"/>
                <a:hlinkClick r:id="rId5"/>
              </a:rPr>
              <a:t>www.youtube.com</a:t>
            </a:r>
            <a:r>
              <a:rPr lang="en-US" sz="2800" dirty="0">
                <a:solidFill>
                  <a:srgbClr val="002060"/>
                </a:solidFill>
                <a:latin typeface="Berlin Sans FB Demi" panose="020E0802020502020306" pitchFamily="34" charset="0"/>
              </a:rPr>
              <a:t> – 2 minute countdown clock</a:t>
            </a:r>
          </a:p>
          <a:p>
            <a:r>
              <a:rPr lang="en-US" sz="2800" dirty="0">
                <a:solidFill>
                  <a:srgbClr val="002060"/>
                </a:solidFill>
                <a:latin typeface="Berlin Sans FB Demi" panose="020E0802020502020306" pitchFamily="34" charset="0"/>
              </a:rPr>
              <a:t>SLIDE 18: </a:t>
            </a:r>
            <a:r>
              <a:rPr lang="en-US" sz="2800" dirty="0">
                <a:solidFill>
                  <a:srgbClr val="002060"/>
                </a:solidFill>
                <a:latin typeface="Berlin Sans FB Demi" panose="020E0802020502020306" pitchFamily="34" charset="0"/>
                <a:hlinkClick r:id="rId5"/>
              </a:rPr>
              <a:t>www.youtube.com</a:t>
            </a:r>
            <a:r>
              <a:rPr lang="en-US" sz="2800" dirty="0">
                <a:solidFill>
                  <a:srgbClr val="002060"/>
                </a:solidFill>
                <a:latin typeface="Berlin Sans FB Demi" panose="020E0802020502020306" pitchFamily="34" charset="0"/>
              </a:rPr>
              <a:t> – Lily Allen – Somewhere Only We Know</a:t>
            </a:r>
          </a:p>
          <a:p>
            <a:endParaRPr lang="en-US" sz="2200" dirty="0">
              <a:solidFill>
                <a:srgbClr val="002060"/>
              </a:solidFill>
              <a:latin typeface="Berlin Sans FB Demi" panose="020E0802020502020306" pitchFamily="34" charset="0"/>
            </a:endParaRPr>
          </a:p>
        </p:txBody>
      </p:sp>
    </p:spTree>
    <p:extLst>
      <p:ext uri="{BB962C8B-B14F-4D97-AF65-F5344CB8AC3E}">
        <p14:creationId xmlns:p14="http://schemas.microsoft.com/office/powerpoint/2010/main" val="21490666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4093</TotalTime>
  <Words>843</Words>
  <Application>Microsoft Office PowerPoint</Application>
  <PresentationFormat>Widescreen</PresentationFormat>
  <Paragraphs>109</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Berlin Sans FB Demi</vt:lpstr>
      <vt:lpstr>Calibri</vt:lpstr>
      <vt:lpstr>Calibri Light</vt:lpstr>
      <vt:lpstr>Ravie</vt:lpstr>
      <vt:lpstr>Office Theme</vt:lpstr>
      <vt:lpstr>PowerPoint Presentation</vt:lpstr>
      <vt:lpstr>PowerPoint Presentation</vt:lpstr>
      <vt:lpstr>PowerPoint Presentation</vt:lpstr>
      <vt:lpstr>CREATIVITY!</vt:lpstr>
      <vt:lpstr>REASON 1</vt:lpstr>
      <vt:lpstr>REASON 2</vt:lpstr>
      <vt:lpstr>REASON 3</vt:lpstr>
      <vt:lpstr>REASON 4</vt:lpstr>
      <vt:lpstr>REASON 5</vt:lpstr>
      <vt:lpstr>GOD’S CREATIVITY</vt:lpstr>
      <vt:lpstr>GOD’S CREATIVITY</vt:lpstr>
      <vt:lpstr>KEY QUESTION</vt:lpstr>
      <vt:lpstr>CREATIVITY FOR ALL</vt:lpstr>
      <vt:lpstr>CREATIVE CHALLENGE</vt:lpstr>
      <vt:lpstr>COUNTDOWN CLOCK!</vt:lpstr>
      <vt:lpstr>CREATIVITY FOR ALL</vt:lpstr>
      <vt:lpstr>CREATIVITY LEARNING HABITS</vt:lpstr>
      <vt:lpstr>VIDEO</vt:lpstr>
      <vt:lpstr>VIDEO</vt:lpstr>
      <vt:lpstr>PRAYER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would you follow and why?</dc:title>
  <dc:creator>user</dc:creator>
  <cp:lastModifiedBy>Cheryl Hawkings</cp:lastModifiedBy>
  <cp:revision>77</cp:revision>
  <dcterms:created xsi:type="dcterms:W3CDTF">2019-08-01T06:39:26Z</dcterms:created>
  <dcterms:modified xsi:type="dcterms:W3CDTF">2021-01-18T09:42:23Z</dcterms:modified>
</cp:coreProperties>
</file>