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5143500" type="screen16x9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5592"/>
    <a:srgbClr val="E3B3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napToGrid="0">
      <p:cViewPr varScale="1">
        <p:scale>
          <a:sx n="144" d="100"/>
          <a:sy n="144" d="100"/>
        </p:scale>
        <p:origin x="654" y="12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284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EC73FA-0169-42DA-8F7B-3E53E38B3D67}" type="datetimeFigureOut">
              <a:rPr lang="en-GB" smtClean="0"/>
              <a:t>22/04/2025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71AFAF-F42E-4314-BFCC-309311893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1119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243" y="185530"/>
            <a:ext cx="7871792" cy="4609048"/>
          </a:xfrm>
          <a:prstGeom prst="rect">
            <a:avLst/>
          </a:prstGeom>
        </p:spPr>
      </p:pic>
      <p:sp>
        <p:nvSpPr>
          <p:cNvPr id="55" name="Google Shape;55;p13"/>
          <p:cNvSpPr txBox="1"/>
          <p:nvPr/>
        </p:nvSpPr>
        <p:spPr>
          <a:xfrm>
            <a:off x="564650" y="390125"/>
            <a:ext cx="1611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13"/>
          <p:cNvSpPr/>
          <p:nvPr/>
        </p:nvSpPr>
        <p:spPr>
          <a:xfrm>
            <a:off x="2835854" y="3517343"/>
            <a:ext cx="1336481" cy="749857"/>
          </a:xfrm>
          <a:prstGeom prst="roundRect">
            <a:avLst>
              <a:gd name="adj" fmla="val 40570"/>
            </a:avLst>
          </a:prstGeom>
          <a:solidFill>
            <a:srgbClr val="FF00FF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GB" sz="1000" b="1" dirty="0" smtClean="0">
                <a:latin typeface="Comic Sans MS" panose="030F0702030302020204" pitchFamily="66" charset="0"/>
              </a:rPr>
              <a:t>PE: </a:t>
            </a:r>
            <a:r>
              <a:rPr lang="en-GB" sz="900" dirty="0" smtClean="0">
                <a:latin typeface="Comic Sans MS" panose="030F0702030302020204" pitchFamily="66" charset="0"/>
              </a:rPr>
              <a:t>Bat </a:t>
            </a:r>
            <a:r>
              <a:rPr lang="en-GB" sz="900" dirty="0">
                <a:latin typeface="Comic Sans MS" panose="030F0702030302020204" pitchFamily="66" charset="0"/>
              </a:rPr>
              <a:t>and ball </a:t>
            </a:r>
            <a:r>
              <a:rPr lang="en-GB" sz="900" dirty="0" smtClean="0">
                <a:latin typeface="Comic Sans MS" panose="030F0702030302020204" pitchFamily="66" charset="0"/>
              </a:rPr>
              <a:t>skills. </a:t>
            </a:r>
            <a:endParaRPr lang="en-GB" sz="900" dirty="0">
              <a:latin typeface="Comic Sans MS" panose="030F0702030302020204" pitchFamily="66" charset="0"/>
            </a:endParaRPr>
          </a:p>
          <a:p>
            <a:r>
              <a:rPr lang="en-GB" sz="900" dirty="0">
                <a:latin typeface="Comic Sans MS" panose="030F0702030302020204" pitchFamily="66" charset="0"/>
              </a:rPr>
              <a:t>Athletics</a:t>
            </a:r>
          </a:p>
          <a:p>
            <a:r>
              <a:rPr lang="en-GB" sz="900" dirty="0">
                <a:latin typeface="Comic Sans MS" panose="030F0702030302020204" pitchFamily="66" charset="0"/>
              </a:rPr>
              <a:t>(jumping and </a:t>
            </a:r>
            <a:r>
              <a:rPr lang="en-GB" sz="900" dirty="0" smtClean="0">
                <a:latin typeface="Comic Sans MS" panose="030F0702030302020204" pitchFamily="66" charset="0"/>
              </a:rPr>
              <a:t>throwing)</a:t>
            </a:r>
            <a:endParaRPr lang="en" sz="1000" b="1" dirty="0" smtClean="0">
              <a:solidFill>
                <a:schemeClr val="dk1"/>
              </a:solidFill>
              <a:latin typeface="Comic Sans MS" panose="030F0702030302020204" pitchFamily="66" charset="0"/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6334538" y="-2"/>
            <a:ext cx="2656351" cy="992327"/>
          </a:xfrm>
          <a:prstGeom prst="roundRect">
            <a:avLst>
              <a:gd name="adj" fmla="val 16667"/>
            </a:avLst>
          </a:prstGeom>
          <a:solidFill>
            <a:srgbClr val="A35592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900" b="1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Design </a:t>
            </a:r>
            <a:r>
              <a:rPr lang="en-US" altLang="en-US" sz="900" b="1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and </a:t>
            </a:r>
            <a:r>
              <a:rPr lang="en-US" altLang="en-US" sz="900" b="1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technology:</a:t>
            </a:r>
            <a:endParaRPr lang="en-US" altLang="en-US" sz="9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900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Working with tools, equipment, materials and components to make quality products </a:t>
            </a:r>
            <a:endParaRPr lang="en-US" altLang="en-US" sz="9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900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Demonstrate how to cut, shape and join fabric to make a simple product. Use basic sewing techniques. </a:t>
            </a:r>
            <a:endParaRPr lang="en-GB" sz="900" dirty="0">
              <a:latin typeface="Comic Sans MS" panose="030F0702030302020204" pitchFamily="66" charset="0"/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44077" y="-1"/>
            <a:ext cx="2557149" cy="2517913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GB" sz="900" b="1" dirty="0" smtClean="0">
                <a:latin typeface="Comic Sans MS" panose="030F0702030302020204" pitchFamily="66" charset="0"/>
              </a:rPr>
              <a:t>History: </a:t>
            </a:r>
            <a:r>
              <a:rPr lang="en-GB" sz="800" b="1" dirty="0" smtClean="0">
                <a:latin typeface="Comic Sans MS" panose="030F0702030302020204" pitchFamily="66" charset="0"/>
              </a:rPr>
              <a:t>To find about schools in Victorian times. To discover what toys were like in Victorian times.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GB" sz="800" b="1" dirty="0" smtClean="0">
                <a:latin typeface="Comic Sans MS" panose="030F0702030302020204" pitchFamily="66" charset="0"/>
              </a:rPr>
              <a:t> </a:t>
            </a:r>
            <a:r>
              <a:rPr lang="en-US" altLang="en-US" sz="800" b="1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Chronological Understanding</a:t>
            </a:r>
            <a:endParaRPr lang="en-US" altLang="en-US" sz="8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800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Identify similarities and differences between periods.</a:t>
            </a:r>
            <a:endParaRPr lang="en-US" altLang="en-US" sz="8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800" b="1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Knowledge and understanding of past events, people and changes in the past</a:t>
            </a:r>
            <a:endParaRPr lang="en-US" altLang="en-US" sz="8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800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Use information to describe the past. </a:t>
            </a:r>
            <a:endParaRPr lang="en-US" altLang="en-US" sz="8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800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Use information to describe differences between then and now.</a:t>
            </a:r>
            <a:endParaRPr lang="en-US" altLang="en-US" sz="8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800" b="1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Historical Interpretation</a:t>
            </a:r>
            <a:endParaRPr lang="en-US" altLang="en-US" sz="8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8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Look at books and pictures (and eye-witness accounts, photos, artefacts, buildings and visits, internet).</a:t>
            </a:r>
            <a:endParaRPr lang="en-US" altLang="en-US" sz="8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800" b="1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Historical enquiry</a:t>
            </a:r>
            <a:endParaRPr lang="en-US" altLang="en-US" sz="8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800" dirty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Look at objects from the past and </a:t>
            </a:r>
            <a:r>
              <a:rPr lang="en-US" altLang="en-US" sz="800" dirty="0" smtClean="0"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discuss.</a:t>
            </a:r>
            <a:endParaRPr lang="en-GB" sz="1050" b="1" dirty="0">
              <a:latin typeface="Comic Sans MS" panose="030F0702030302020204" pitchFamily="66" charset="0"/>
            </a:endParaRPr>
          </a:p>
        </p:txBody>
      </p:sp>
      <p:sp>
        <p:nvSpPr>
          <p:cNvPr id="60" name="Google Shape;60;p13"/>
          <p:cNvSpPr/>
          <p:nvPr/>
        </p:nvSpPr>
        <p:spPr>
          <a:xfrm>
            <a:off x="6917635" y="1131953"/>
            <a:ext cx="2073254" cy="683939"/>
          </a:xfrm>
          <a:prstGeom prst="roundRect">
            <a:avLst>
              <a:gd name="adj" fmla="val 23263"/>
            </a:avLst>
          </a:prstGeom>
          <a:solidFill>
            <a:srgbClr val="6FA8DC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GB" sz="1000" dirty="0" smtClean="0">
                <a:latin typeface="Comic Sans MS" panose="030F0702030302020204" pitchFamily="66" charset="0"/>
              </a:rPr>
              <a:t>Music: Follow </a:t>
            </a:r>
            <a:r>
              <a:rPr lang="en-GB" sz="1000" dirty="0" err="1" smtClean="0">
                <a:latin typeface="Comic Sans MS" panose="030F0702030302020204" pitchFamily="66" charset="0"/>
              </a:rPr>
              <a:t>Charanga</a:t>
            </a:r>
            <a:r>
              <a:rPr lang="en-GB" sz="1000" dirty="0">
                <a:latin typeface="Comic Sans MS" panose="030F0702030302020204" pitchFamily="66" charset="0"/>
              </a:rPr>
              <a:t> </a:t>
            </a:r>
            <a:r>
              <a:rPr lang="en-GB" sz="1000" dirty="0" smtClean="0">
                <a:latin typeface="Comic Sans MS" panose="030F0702030302020204" pitchFamily="66" charset="0"/>
              </a:rPr>
              <a:t>programme for Let your </a:t>
            </a:r>
            <a:r>
              <a:rPr lang="en-GB" sz="1000" dirty="0">
                <a:latin typeface="Comic Sans MS" panose="030F0702030302020204" pitchFamily="66" charset="0"/>
              </a:rPr>
              <a:t>S</a:t>
            </a:r>
            <a:r>
              <a:rPr lang="en-GB" sz="1000" dirty="0" smtClean="0">
                <a:latin typeface="Comic Sans MS" panose="030F0702030302020204" pitchFamily="66" charset="0"/>
              </a:rPr>
              <a:t>pirit Fly</a:t>
            </a:r>
            <a:endParaRPr lang="en-GB" sz="1000" b="1" dirty="0" smtClean="0">
              <a:latin typeface="Comic Sans MS" panose="030F0702030302020204" pitchFamily="66" charset="0"/>
            </a:endParaRPr>
          </a:p>
        </p:txBody>
      </p:sp>
      <p:sp>
        <p:nvSpPr>
          <p:cNvPr id="61" name="Google Shape;61;p13"/>
          <p:cNvSpPr/>
          <p:nvPr/>
        </p:nvSpPr>
        <p:spPr>
          <a:xfrm>
            <a:off x="7419916" y="1815894"/>
            <a:ext cx="1127736" cy="702017"/>
          </a:xfrm>
          <a:prstGeom prst="roundRect">
            <a:avLst>
              <a:gd name="adj" fmla="val 16667"/>
            </a:avLst>
          </a:prstGeom>
          <a:solidFill>
            <a:srgbClr val="674EA7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just"/>
            <a:r>
              <a:rPr lang="en-GB" sz="1000" dirty="0">
                <a:solidFill>
                  <a:schemeClr val="dk1"/>
                </a:solidFill>
                <a:latin typeface="Comic Sans MS" panose="030F0702030302020204" pitchFamily="66" charset="0"/>
              </a:rPr>
              <a:t>J</a:t>
            </a:r>
            <a:r>
              <a:rPr lang="en-GB" sz="10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igsaw/PSHE </a:t>
            </a:r>
            <a:r>
              <a:rPr lang="en-GB" sz="1000" b="1" dirty="0">
                <a:solidFill>
                  <a:schemeClr val="dk1"/>
                </a:solidFill>
                <a:latin typeface="Comic Sans MS" panose="030F0702030302020204" pitchFamily="66" charset="0"/>
              </a:rPr>
              <a:t>:</a:t>
            </a:r>
            <a:r>
              <a:rPr lang="en-GB" sz="10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 </a:t>
            </a:r>
            <a:r>
              <a:rPr lang="en-GB" sz="10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Relationships</a:t>
            </a:r>
            <a:endParaRPr sz="900" dirty="0">
              <a:solidFill>
                <a:schemeClr val="dk1"/>
              </a:solidFill>
              <a:latin typeface="Comic Sans MS" panose="030F0702030302020204" pitchFamily="66" charset="0"/>
            </a:endParaRPr>
          </a:p>
        </p:txBody>
      </p:sp>
      <p:sp>
        <p:nvSpPr>
          <p:cNvPr id="62" name="Google Shape;62;p13"/>
          <p:cNvSpPr/>
          <p:nvPr/>
        </p:nvSpPr>
        <p:spPr>
          <a:xfrm>
            <a:off x="2736575" y="4488929"/>
            <a:ext cx="2004278" cy="560149"/>
          </a:xfrm>
          <a:prstGeom prst="roundRect">
            <a:avLst>
              <a:gd name="adj" fmla="val 16667"/>
            </a:avLst>
          </a:prstGeom>
          <a:solidFill>
            <a:srgbClr val="E06666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Key Dates: 7</a:t>
            </a:r>
            <a:r>
              <a:rPr lang="en" sz="1000" baseline="300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th</a:t>
            </a:r>
            <a:r>
              <a:rPr lang="en" sz="10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 May – Visit to Pizza Express:</a:t>
            </a:r>
          </a:p>
        </p:txBody>
      </p:sp>
      <p:sp>
        <p:nvSpPr>
          <p:cNvPr id="63" name="Google Shape;63;p13"/>
          <p:cNvSpPr/>
          <p:nvPr/>
        </p:nvSpPr>
        <p:spPr>
          <a:xfrm>
            <a:off x="44077" y="3001618"/>
            <a:ext cx="2639376" cy="2047460"/>
          </a:xfrm>
          <a:prstGeom prst="roundRect">
            <a:avLst>
              <a:gd name="adj" fmla="val 16667"/>
            </a:avLst>
          </a:prstGeom>
          <a:solidFill>
            <a:srgbClr val="CC0000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Maths</a:t>
            </a:r>
            <a:r>
              <a:rPr lang="en" sz="10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:Year R – continue with NCETM – Mastering Number programme and White Rose Eyfs programme: Numbers to 20 and beyond.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Year 1: continue counting in 2s, 5s, 10s, solving number problem. Recognise, arrange and compare 3D shapes. Measure: mass, capacity and time.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Year 2: Shape and Measure, addition, subtraction and multiplication problem solving.</a:t>
            </a:r>
            <a:endParaRPr sz="1000" dirty="0">
              <a:solidFill>
                <a:schemeClr val="dk1"/>
              </a:solidFill>
              <a:latin typeface="Comic Sans MS" panose="030F0702030302020204" pitchFamily="66" charset="0"/>
            </a:endParaRPr>
          </a:p>
        </p:txBody>
      </p:sp>
      <p:sp>
        <p:nvSpPr>
          <p:cNvPr id="64" name="Google Shape;64;p13"/>
          <p:cNvSpPr/>
          <p:nvPr/>
        </p:nvSpPr>
        <p:spPr>
          <a:xfrm>
            <a:off x="3498575" y="621638"/>
            <a:ext cx="1965524" cy="1127890"/>
          </a:xfrm>
          <a:prstGeom prst="ellipse">
            <a:avLst/>
          </a:prstGeom>
          <a:solidFill>
            <a:schemeClr val="accent4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 dirty="0" smtClean="0">
                <a:solidFill>
                  <a:schemeClr val="lt1"/>
                </a:solidFill>
                <a:latin typeface="Comic Sans MS" panose="030F0702030302020204" pitchFamily="66" charset="0"/>
              </a:rPr>
              <a:t>Robins Class</a:t>
            </a:r>
            <a:endParaRPr b="1" dirty="0">
              <a:solidFill>
                <a:schemeClr val="lt1"/>
              </a:solidFill>
              <a:latin typeface="Comic Sans MS" panose="030F0702030302020204" pitchFamily="66" charset="0"/>
            </a:endParaRPr>
          </a:p>
          <a:p>
            <a:pPr algn="ctr">
              <a:buClr>
                <a:schemeClr val="dk1"/>
              </a:buClr>
              <a:buSzPts val="1100"/>
            </a:pPr>
            <a:r>
              <a:rPr lang="en" b="1" dirty="0" smtClean="0">
                <a:solidFill>
                  <a:schemeClr val="lt1"/>
                </a:solidFill>
                <a:latin typeface="Comic Sans MS" panose="030F0702030302020204" pitchFamily="66" charset="0"/>
              </a:rPr>
              <a:t>Summer </a:t>
            </a:r>
            <a:r>
              <a:rPr lang="en" b="1" dirty="0">
                <a:solidFill>
                  <a:schemeClr val="lt1"/>
                </a:solidFill>
                <a:latin typeface="Comic Sans MS" panose="030F0702030302020204" pitchFamily="66" charset="0"/>
              </a:rPr>
              <a:t>Term </a:t>
            </a:r>
            <a:r>
              <a:rPr lang="en" b="1" dirty="0" smtClean="0">
                <a:solidFill>
                  <a:schemeClr val="lt1"/>
                </a:solidFill>
                <a:latin typeface="Comic Sans MS" panose="030F0702030302020204" pitchFamily="66" charset="0"/>
              </a:rPr>
              <a:t>1 2025</a:t>
            </a:r>
            <a:endParaRPr lang="en-GB" b="1" dirty="0">
              <a:solidFill>
                <a:schemeClr val="lt1"/>
              </a:solidFill>
              <a:latin typeface="Comic Sans MS" panose="030F0702030302020204" pitchFamily="66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lt1"/>
              </a:solidFill>
            </a:endParaRPr>
          </a:p>
        </p:txBody>
      </p:sp>
      <p:sp>
        <p:nvSpPr>
          <p:cNvPr id="65" name="Google Shape;65;p13"/>
          <p:cNvSpPr/>
          <p:nvPr/>
        </p:nvSpPr>
        <p:spPr>
          <a:xfrm>
            <a:off x="7361583" y="4008783"/>
            <a:ext cx="1232452" cy="609599"/>
          </a:xfrm>
          <a:prstGeom prst="roundRect">
            <a:avLst>
              <a:gd name="adj" fmla="val 16667"/>
            </a:avLst>
          </a:prstGeom>
          <a:solidFill>
            <a:srgbClr val="A64D79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00" b="1" dirty="0">
              <a:solidFill>
                <a:schemeClr val="dk1"/>
              </a:solidFill>
            </a:endParaRPr>
          </a:p>
          <a:p>
            <a:pPr algn="ctr"/>
            <a:r>
              <a:rPr lang="en" sz="10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Safeguarding: Trusted Adults</a:t>
            </a:r>
          </a:p>
        </p:txBody>
      </p:sp>
      <p:sp>
        <p:nvSpPr>
          <p:cNvPr id="66" name="Google Shape;66;p13"/>
          <p:cNvSpPr/>
          <p:nvPr/>
        </p:nvSpPr>
        <p:spPr>
          <a:xfrm>
            <a:off x="7646504" y="2747634"/>
            <a:ext cx="1229760" cy="1000967"/>
          </a:xfrm>
          <a:prstGeom prst="roundRect">
            <a:avLst>
              <a:gd name="adj" fmla="val 50000"/>
            </a:avLst>
          </a:prstGeom>
          <a:solidFill>
            <a:srgbClr val="F1C232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0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RE: </a:t>
            </a:r>
            <a:r>
              <a:rPr lang="en" sz="10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Hindusim, Sacred Places</a:t>
            </a:r>
            <a:endParaRPr lang="en-GB" sz="1000" dirty="0" smtClean="0">
              <a:solidFill>
                <a:schemeClr val="dk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21799" y="86140"/>
            <a:ext cx="3053714" cy="535498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b="1" dirty="0" smtClean="0">
                <a:latin typeface="Comic Sans MS" panose="030F0702030302020204" pitchFamily="66" charset="0"/>
              </a:rPr>
              <a:t>How our school used to be</a:t>
            </a:r>
            <a:endParaRPr lang="en-GB" sz="1800" b="1" dirty="0">
              <a:latin typeface="Comic Sans MS" panose="030F0702030302020204" pitchFamily="66" charset="0"/>
            </a:endParaRPr>
          </a:p>
        </p:txBody>
      </p:sp>
      <p:sp>
        <p:nvSpPr>
          <p:cNvPr id="19" name="Google Shape;66;p13"/>
          <p:cNvSpPr/>
          <p:nvPr/>
        </p:nvSpPr>
        <p:spPr>
          <a:xfrm>
            <a:off x="6423102" y="2657539"/>
            <a:ext cx="1146584" cy="498616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lang="en" sz="1000" b="1" dirty="0" smtClean="0">
              <a:solidFill>
                <a:schemeClr val="dk1"/>
              </a:solidFill>
            </a:endParaRPr>
          </a:p>
          <a:p>
            <a:r>
              <a:rPr lang="en" sz="1000" b="1" dirty="0" smtClean="0">
                <a:solidFill>
                  <a:schemeClr val="dk1"/>
                </a:solidFill>
              </a:rPr>
              <a:t>Computing: </a:t>
            </a:r>
            <a:r>
              <a:rPr lang="en-GB" sz="1000" dirty="0" smtClean="0"/>
              <a:t>Pictograms</a:t>
            </a:r>
            <a:r>
              <a:rPr lang="en-GB" sz="1000" dirty="0" smtClean="0">
                <a:solidFill>
                  <a:schemeClr val="dk1"/>
                </a:solidFill>
              </a:rPr>
              <a:t>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464096" y="1202565"/>
            <a:ext cx="1221625" cy="4435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Concept: Discovery</a:t>
            </a:r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4492488" y="3295783"/>
            <a:ext cx="2609524" cy="1753295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English</a:t>
            </a:r>
            <a:r>
              <a:rPr lang="en-GB" sz="1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: Little </a:t>
            </a:r>
            <a:r>
              <a:rPr lang="en-GB" sz="10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Wandle</a:t>
            </a:r>
            <a:r>
              <a:rPr lang="en-GB" sz="1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Phonics and spelling programme.</a:t>
            </a:r>
          </a:p>
          <a:p>
            <a:r>
              <a:rPr lang="en-GB" sz="1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Text: </a:t>
            </a:r>
            <a:r>
              <a:rPr lang="en-GB" sz="1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Beegu</a:t>
            </a:r>
            <a:r>
              <a:rPr lang="en-GB" sz="1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– to write a letter to advise, exploring feelings of the character</a:t>
            </a:r>
            <a:r>
              <a:rPr lang="en-GB" sz="1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. The Tunnel </a:t>
            </a:r>
            <a:r>
              <a:rPr lang="en-GB" sz="1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– to write a description. Continue to develop use of punctuation.</a:t>
            </a:r>
          </a:p>
        </p:txBody>
      </p:sp>
      <p:sp>
        <p:nvSpPr>
          <p:cNvPr id="3" name="Rectangle 2"/>
          <p:cNvSpPr/>
          <p:nvPr/>
        </p:nvSpPr>
        <p:spPr>
          <a:xfrm>
            <a:off x="3868738" y="2224415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  <a:p>
            <a:r>
              <a:rPr lang="en-GB" dirty="0"/>
              <a:t> 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736575" y="1882786"/>
            <a:ext cx="3551178" cy="1309900"/>
          </a:xfrm>
          <a:prstGeom prst="roundRect">
            <a:avLst>
              <a:gd name="adj" fmla="val 1134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05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Science: </a:t>
            </a:r>
            <a:r>
              <a:rPr lang="en-GB" altLang="en-US" sz="900" i="1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Describe the simple physical properties of a variety of everyday materials.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900" i="1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 </a:t>
            </a:r>
            <a:r>
              <a:rPr lang="en-GB" altLang="en-US" sz="900" i="1" dirty="0" smtClean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Compare </a:t>
            </a:r>
            <a:r>
              <a:rPr lang="en-GB" altLang="en-US" sz="900" i="1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and group together a variety of everyday materials on the basis of their simple physical properties.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900" i="1" dirty="0" smtClean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Identify </a:t>
            </a:r>
            <a:r>
              <a:rPr lang="en-GB" altLang="en-US" sz="900" i="1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and compare the suitability of a variety of everyday materials, including wood, metal, plastic, glass, brick, rock, paper and cardboard for particular uses. </a:t>
            </a:r>
          </a:p>
          <a:p>
            <a:pPr algn="ctr"/>
            <a:endParaRPr lang="en-GB" sz="105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6982</TotalTime>
  <Words>371</Words>
  <Application>Microsoft Office PowerPoint</Application>
  <PresentationFormat>On-screen Show (16:9)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Sharon Pole</dc:creator>
  <cp:lastModifiedBy>Helen Silver</cp:lastModifiedBy>
  <cp:revision>67</cp:revision>
  <cp:lastPrinted>2024-04-15T12:28:36Z</cp:lastPrinted>
  <dcterms:modified xsi:type="dcterms:W3CDTF">2025-04-22T14:58:16Z</dcterms:modified>
</cp:coreProperties>
</file>