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65" r:id="rId2"/>
    <p:sldId id="267" r:id="rId3"/>
    <p:sldId id="256" r:id="rId4"/>
    <p:sldId id="257" r:id="rId5"/>
    <p:sldId id="260" r:id="rId6"/>
    <p:sldId id="258" r:id="rId7"/>
    <p:sldId id="272" r:id="rId8"/>
    <p:sldId id="273" r:id="rId9"/>
    <p:sldId id="274" r:id="rId10"/>
    <p:sldId id="270" r:id="rId11"/>
    <p:sldId id="275" r:id="rId12"/>
    <p:sldId id="271"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5" d="100"/>
          <a:sy n="85" d="100"/>
        </p:scale>
        <p:origin x="18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0EABF4-E8FC-4C78-B914-FCA6FDD3108B}" type="datetimeFigureOut">
              <a:rPr lang="en-GB" smtClean="0"/>
              <a:t>07/11/2021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B43AD4-2FFD-4A57-9D17-A99C4260721D}" type="slidenum">
              <a:rPr lang="en-GB" smtClean="0"/>
              <a:t>‹#›</a:t>
            </a:fld>
            <a:endParaRPr lang="en-GB"/>
          </a:p>
        </p:txBody>
      </p:sp>
    </p:spTree>
    <p:extLst>
      <p:ext uri="{BB962C8B-B14F-4D97-AF65-F5344CB8AC3E}">
        <p14:creationId xmlns:p14="http://schemas.microsoft.com/office/powerpoint/2010/main" val="2821588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 </a:t>
            </a:r>
            <a:endParaRPr lang="en-GB"/>
          </a:p>
        </p:txBody>
      </p:sp>
      <p:sp>
        <p:nvSpPr>
          <p:cNvPr id="4" name="Slide Number Placeholder 3"/>
          <p:cNvSpPr>
            <a:spLocks noGrp="1"/>
          </p:cNvSpPr>
          <p:nvPr>
            <p:ph type="sldNum" sz="quarter" idx="10"/>
          </p:nvPr>
        </p:nvSpPr>
        <p:spPr/>
        <p:txBody>
          <a:bodyPr/>
          <a:lstStyle/>
          <a:p>
            <a:fld id="{891BE456-6521-40C1-94DA-DD6B95C1495E}" type="slidenum">
              <a:rPr lang="en-GB" smtClean="0"/>
              <a:t>1</a:t>
            </a:fld>
            <a:endParaRPr lang="en-GB"/>
          </a:p>
        </p:txBody>
      </p:sp>
    </p:spTree>
    <p:extLst>
      <p:ext uri="{BB962C8B-B14F-4D97-AF65-F5344CB8AC3E}">
        <p14:creationId xmlns:p14="http://schemas.microsoft.com/office/powerpoint/2010/main" val="2305912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2</a:t>
            </a:fld>
            <a:endParaRPr lang="en-GB"/>
          </a:p>
        </p:txBody>
      </p:sp>
    </p:spTree>
    <p:extLst>
      <p:ext uri="{BB962C8B-B14F-4D97-AF65-F5344CB8AC3E}">
        <p14:creationId xmlns:p14="http://schemas.microsoft.com/office/powerpoint/2010/main" val="2732155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14</a:t>
            </a:fld>
            <a:endParaRPr lang="en-GB"/>
          </a:p>
        </p:txBody>
      </p:sp>
    </p:spTree>
    <p:extLst>
      <p:ext uri="{BB962C8B-B14F-4D97-AF65-F5344CB8AC3E}">
        <p14:creationId xmlns:p14="http://schemas.microsoft.com/office/powerpoint/2010/main" val="3323401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hyperlink" Target="https://youtu.be/jeR5JWaIcpo"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ihhvm6eLWZI"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524001" y="188640"/>
            <a:ext cx="9166519" cy="923330"/>
          </a:xfrm>
          <a:prstGeom prst="rect">
            <a:avLst/>
          </a:prstGeom>
          <a:noFill/>
        </p:spPr>
        <p:txBody>
          <a:bodyPr wrap="square" rtlCol="0">
            <a:spAutoFit/>
          </a:bodyPr>
          <a:lstStyle/>
          <a:p>
            <a:pPr algn="ctr"/>
            <a:r>
              <a:rPr lang="en-GB" sz="5400" dirty="0"/>
              <a:t>Worship</a:t>
            </a:r>
          </a:p>
        </p:txBody>
      </p:sp>
      <p:sp>
        <p:nvSpPr>
          <p:cNvPr id="2" name="TextBox 1"/>
          <p:cNvSpPr txBox="1"/>
          <p:nvPr/>
        </p:nvSpPr>
        <p:spPr>
          <a:xfrm>
            <a:off x="1847528" y="2313747"/>
            <a:ext cx="2808312" cy="646331"/>
          </a:xfrm>
          <a:prstGeom prst="rect">
            <a:avLst/>
          </a:prstGeom>
          <a:noFill/>
        </p:spPr>
        <p:txBody>
          <a:bodyPr wrap="square" rtlCol="0">
            <a:spAutoFit/>
          </a:bodyPr>
          <a:lstStyle/>
          <a:p>
            <a:r>
              <a:rPr lang="en-GB" sz="3600" dirty="0">
                <a:solidFill>
                  <a:srgbClr val="FF0000"/>
                </a:solidFill>
              </a:rPr>
              <a:t>COMPASSION</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61283" y="1418295"/>
            <a:ext cx="3477543" cy="2846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7824192" y="2313746"/>
            <a:ext cx="2520280" cy="646331"/>
          </a:xfrm>
          <a:prstGeom prst="rect">
            <a:avLst/>
          </a:prstGeom>
          <a:noFill/>
        </p:spPr>
        <p:txBody>
          <a:bodyPr wrap="square" rtlCol="0">
            <a:spAutoFit/>
          </a:bodyPr>
          <a:lstStyle/>
          <a:p>
            <a:r>
              <a:rPr lang="en-GB" sz="3600" dirty="0">
                <a:solidFill>
                  <a:schemeClr val="accent6"/>
                </a:solidFill>
              </a:rPr>
              <a:t>CREATIVITY</a:t>
            </a:r>
          </a:p>
        </p:txBody>
      </p:sp>
      <p:sp>
        <p:nvSpPr>
          <p:cNvPr id="5" name="TextBox 4"/>
          <p:cNvSpPr txBox="1"/>
          <p:nvPr/>
        </p:nvSpPr>
        <p:spPr>
          <a:xfrm>
            <a:off x="4511824" y="4581129"/>
            <a:ext cx="2952328" cy="646331"/>
          </a:xfrm>
          <a:prstGeom prst="rect">
            <a:avLst/>
          </a:prstGeom>
          <a:noFill/>
        </p:spPr>
        <p:txBody>
          <a:bodyPr wrap="square" rtlCol="0">
            <a:spAutoFit/>
          </a:bodyPr>
          <a:lstStyle/>
          <a:p>
            <a:pPr algn="ctr"/>
            <a:r>
              <a:rPr lang="en-GB" sz="3600" dirty="0">
                <a:solidFill>
                  <a:srgbClr val="FFC000"/>
                </a:solidFill>
              </a:rPr>
              <a:t>COURAGE</a:t>
            </a:r>
          </a:p>
        </p:txBody>
      </p:sp>
      <p:pic>
        <p:nvPicPr>
          <p:cNvPr id="6" name="Picture 2" descr="C:\Users\maddie.richardson.VERNHAMDEANPRI.005\AppData\Local\Microsoft\Windows\Temporary Internet Files\Content.IE5\GDUQWLSF\rainbow[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42199" y="5188028"/>
            <a:ext cx="3691579" cy="184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28154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2" name="Title 1"/>
          <p:cNvSpPr>
            <a:spLocks noGrp="1"/>
          </p:cNvSpPr>
          <p:nvPr>
            <p:ph type="ctrTitle"/>
          </p:nvPr>
        </p:nvSpPr>
        <p:spPr/>
        <p:txBody>
          <a:bodyPr/>
          <a:lstStyle/>
          <a:p>
            <a:pPr marL="182880"/>
            <a:endParaRPr lang="en-GB" dirty="0"/>
          </a:p>
        </p:txBody>
      </p:sp>
      <p:grpSp>
        <p:nvGrpSpPr>
          <p:cNvPr id="4" name="Group 4"/>
          <p:cNvGrpSpPr>
            <a:grpSpLocks noChangeAspect="1"/>
          </p:cNvGrpSpPr>
          <p:nvPr/>
        </p:nvGrpSpPr>
        <p:grpSpPr bwMode="auto">
          <a:xfrm>
            <a:off x="1252029" y="13063"/>
            <a:ext cx="9490019" cy="6957391"/>
            <a:chOff x="19" y="119"/>
            <a:chExt cx="5812" cy="3965"/>
          </a:xfrm>
        </p:grpSpPr>
        <p:sp>
          <p:nvSpPr>
            <p:cNvPr id="5" name="AutoShape 3"/>
            <p:cNvSpPr>
              <a:spLocks noChangeAspect="1" noChangeArrowheads="1" noTextEdit="1"/>
            </p:cNvSpPr>
            <p:nvPr/>
          </p:nvSpPr>
          <p:spPr bwMode="auto">
            <a:xfrm>
              <a:off x="19" y="119"/>
              <a:ext cx="5758" cy="3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 y="119"/>
              <a:ext cx="5748" cy="3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
            <p:cNvSpPr>
              <a:spLocks noChangeArrowheads="1"/>
            </p:cNvSpPr>
            <p:nvPr/>
          </p:nvSpPr>
          <p:spPr bwMode="auto">
            <a:xfrm>
              <a:off x="314" y="299"/>
              <a:ext cx="1351"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Candle Prayer</a:t>
              </a:r>
              <a:endParaRPr lang="en-US" altLang="en-US"/>
            </a:p>
          </p:txBody>
        </p:sp>
        <p:sp>
          <p:nvSpPr>
            <p:cNvPr id="7" name="Rectangle 7"/>
            <p:cNvSpPr>
              <a:spLocks noChangeArrowheads="1"/>
            </p:cNvSpPr>
            <p:nvPr/>
          </p:nvSpPr>
          <p:spPr bwMode="auto">
            <a:xfrm>
              <a:off x="1697" y="29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8" name="Rectangle 8"/>
            <p:cNvSpPr>
              <a:spLocks noChangeArrowheads="1"/>
            </p:cNvSpPr>
            <p:nvPr/>
          </p:nvSpPr>
          <p:spPr bwMode="auto">
            <a:xfrm>
              <a:off x="314" y="553"/>
              <a:ext cx="1383" cy="1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Rectangle 9"/>
            <p:cNvSpPr>
              <a:spLocks noChangeArrowheads="1"/>
            </p:cNvSpPr>
            <p:nvPr/>
          </p:nvSpPr>
          <p:spPr bwMode="auto">
            <a:xfrm>
              <a:off x="314" y="688"/>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 name="Rectangle 10"/>
            <p:cNvSpPr>
              <a:spLocks noChangeArrowheads="1"/>
            </p:cNvSpPr>
            <p:nvPr/>
          </p:nvSpPr>
          <p:spPr bwMode="auto">
            <a:xfrm>
              <a:off x="314" y="1079"/>
              <a:ext cx="158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Heavenly Father</a:t>
              </a:r>
              <a:endParaRPr lang="en-US" altLang="en-US" dirty="0"/>
            </a:p>
          </p:txBody>
        </p:sp>
        <p:sp>
          <p:nvSpPr>
            <p:cNvPr id="11" name="Rectangle 11"/>
            <p:cNvSpPr>
              <a:spLocks noChangeArrowheads="1"/>
            </p:cNvSpPr>
            <p:nvPr/>
          </p:nvSpPr>
          <p:spPr bwMode="auto">
            <a:xfrm>
              <a:off x="1936" y="107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2" name="Rectangle 12"/>
            <p:cNvSpPr>
              <a:spLocks noChangeArrowheads="1"/>
            </p:cNvSpPr>
            <p:nvPr/>
          </p:nvSpPr>
          <p:spPr bwMode="auto">
            <a:xfrm>
              <a:off x="314" y="1470"/>
              <a:ext cx="24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We </a:t>
              </a:r>
              <a:r>
                <a:rPr lang="en-US" altLang="en-US" sz="3000" b="1">
                  <a:solidFill>
                    <a:srgbClr val="FFFF00"/>
                  </a:solidFill>
                  <a:latin typeface="Calibri" pitchFamily="34" charset="0"/>
                </a:rPr>
                <a:t>light these candles </a:t>
              </a:r>
              <a:r>
                <a:rPr lang="en-US" altLang="en-US" sz="3000" b="1" dirty="0">
                  <a:solidFill>
                    <a:srgbClr val="FFFF00"/>
                  </a:solidFill>
                  <a:latin typeface="Calibri" pitchFamily="34" charset="0"/>
                </a:rPr>
                <a:t>to</a:t>
              </a:r>
              <a:endParaRPr lang="en-US" altLang="en-US" dirty="0"/>
            </a:p>
          </p:txBody>
        </p:sp>
        <p:sp>
          <p:nvSpPr>
            <p:cNvPr id="13" name="Rectangle 13"/>
            <p:cNvSpPr>
              <a:spLocks noChangeArrowheads="1"/>
            </p:cNvSpPr>
            <p:nvPr/>
          </p:nvSpPr>
          <p:spPr bwMode="auto">
            <a:xfrm>
              <a:off x="19" y="708"/>
              <a:ext cx="1917"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4" name="Rectangle 14"/>
            <p:cNvSpPr>
              <a:spLocks noChangeArrowheads="1"/>
            </p:cNvSpPr>
            <p:nvPr/>
          </p:nvSpPr>
          <p:spPr bwMode="auto">
            <a:xfrm>
              <a:off x="4756" y="1470"/>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5" name="Rectangle 15"/>
            <p:cNvSpPr>
              <a:spLocks noChangeArrowheads="1"/>
            </p:cNvSpPr>
            <p:nvPr/>
          </p:nvSpPr>
          <p:spPr bwMode="auto">
            <a:xfrm>
              <a:off x="314" y="1761"/>
              <a:ext cx="224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remind us that You are</a:t>
              </a:r>
              <a:endParaRPr lang="en-US" altLang="en-US" dirty="0"/>
            </a:p>
          </p:txBody>
        </p:sp>
        <p:sp>
          <p:nvSpPr>
            <p:cNvPr id="16" name="Rectangle 16"/>
            <p:cNvSpPr>
              <a:spLocks noChangeArrowheads="1"/>
            </p:cNvSpPr>
            <p:nvPr/>
          </p:nvSpPr>
          <p:spPr bwMode="auto">
            <a:xfrm>
              <a:off x="2068" y="1168"/>
              <a:ext cx="1414"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7" name="Rectangle 17"/>
            <p:cNvSpPr>
              <a:spLocks noChangeArrowheads="1"/>
            </p:cNvSpPr>
            <p:nvPr/>
          </p:nvSpPr>
          <p:spPr bwMode="auto">
            <a:xfrm>
              <a:off x="2846" y="1761"/>
              <a:ext cx="2227"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18" name="Rectangle 18"/>
            <p:cNvSpPr>
              <a:spLocks noChangeArrowheads="1"/>
            </p:cNvSpPr>
            <p:nvPr/>
          </p:nvSpPr>
          <p:spPr bwMode="auto">
            <a:xfrm>
              <a:off x="5116" y="176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9" name="Rectangle 19"/>
            <p:cNvSpPr>
              <a:spLocks noChangeArrowheads="1"/>
            </p:cNvSpPr>
            <p:nvPr/>
          </p:nvSpPr>
          <p:spPr bwMode="auto">
            <a:xfrm>
              <a:off x="314" y="2053"/>
              <a:ext cx="213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the light of the world.</a:t>
              </a:r>
              <a:endParaRPr lang="en-US" altLang="en-US" dirty="0"/>
            </a:p>
          </p:txBody>
        </p:sp>
        <p:sp>
          <p:nvSpPr>
            <p:cNvPr id="20" name="Rectangle 20"/>
            <p:cNvSpPr>
              <a:spLocks noChangeArrowheads="1"/>
            </p:cNvSpPr>
            <p:nvPr/>
          </p:nvSpPr>
          <p:spPr bwMode="auto">
            <a:xfrm>
              <a:off x="2483" y="2053"/>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1" name="Rectangle 21"/>
            <p:cNvSpPr>
              <a:spLocks noChangeArrowheads="1"/>
            </p:cNvSpPr>
            <p:nvPr/>
          </p:nvSpPr>
          <p:spPr bwMode="auto">
            <a:xfrm>
              <a:off x="314" y="2345"/>
              <a:ext cx="228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We come together now</a:t>
              </a:r>
              <a:endParaRPr lang="en-US" altLang="en-US" dirty="0"/>
            </a:p>
          </p:txBody>
        </p:sp>
        <p:sp>
          <p:nvSpPr>
            <p:cNvPr id="22" name="Rectangle 22"/>
            <p:cNvSpPr>
              <a:spLocks noChangeArrowheads="1"/>
            </p:cNvSpPr>
            <p:nvPr/>
          </p:nvSpPr>
          <p:spPr bwMode="auto">
            <a:xfrm>
              <a:off x="2654"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3" name="Rectangle 23"/>
            <p:cNvSpPr>
              <a:spLocks noChangeArrowheads="1"/>
            </p:cNvSpPr>
            <p:nvPr/>
          </p:nvSpPr>
          <p:spPr bwMode="auto">
            <a:xfrm>
              <a:off x="2708" y="2345"/>
              <a:ext cx="206"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to</a:t>
              </a:r>
              <a:endParaRPr lang="en-US" altLang="en-US" dirty="0"/>
            </a:p>
          </p:txBody>
        </p:sp>
        <p:sp>
          <p:nvSpPr>
            <p:cNvPr id="24" name="Rectangle 24"/>
            <p:cNvSpPr>
              <a:spLocks noChangeArrowheads="1"/>
            </p:cNvSpPr>
            <p:nvPr/>
          </p:nvSpPr>
          <p:spPr bwMode="auto">
            <a:xfrm>
              <a:off x="2919"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5" name="Rectangle 25"/>
            <p:cNvSpPr>
              <a:spLocks noChangeArrowheads="1"/>
            </p:cNvSpPr>
            <p:nvPr/>
          </p:nvSpPr>
          <p:spPr bwMode="auto">
            <a:xfrm>
              <a:off x="2973" y="2345"/>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6" name="Rectangle 26"/>
            <p:cNvSpPr>
              <a:spLocks noChangeArrowheads="1"/>
            </p:cNvSpPr>
            <p:nvPr/>
          </p:nvSpPr>
          <p:spPr bwMode="auto">
            <a:xfrm>
              <a:off x="3027" y="2345"/>
              <a:ext cx="2015"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7" name="Rectangle 27"/>
            <p:cNvSpPr>
              <a:spLocks noChangeArrowheads="1"/>
            </p:cNvSpPr>
            <p:nvPr/>
          </p:nvSpPr>
          <p:spPr bwMode="auto">
            <a:xfrm>
              <a:off x="314" y="2637"/>
              <a:ext cx="177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pray and to praise</a:t>
              </a:r>
              <a:endParaRPr lang="en-US" altLang="en-US" dirty="0"/>
            </a:p>
          </p:txBody>
        </p:sp>
        <p:sp>
          <p:nvSpPr>
            <p:cNvPr id="28" name="Rectangle 28"/>
            <p:cNvSpPr>
              <a:spLocks noChangeArrowheads="1"/>
            </p:cNvSpPr>
            <p:nvPr/>
          </p:nvSpPr>
          <p:spPr bwMode="auto">
            <a:xfrm>
              <a:off x="2233" y="2637"/>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29" name="Rectangle 29"/>
            <p:cNvSpPr>
              <a:spLocks noChangeArrowheads="1"/>
            </p:cNvSpPr>
            <p:nvPr/>
          </p:nvSpPr>
          <p:spPr bwMode="auto">
            <a:xfrm>
              <a:off x="2131" y="2644"/>
              <a:ext cx="62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and to</a:t>
              </a:r>
              <a:endParaRPr lang="en-US" altLang="en-US" dirty="0"/>
            </a:p>
          </p:txBody>
        </p:sp>
        <p:sp>
          <p:nvSpPr>
            <p:cNvPr id="30" name="Rectangle 30"/>
            <p:cNvSpPr>
              <a:spLocks noChangeArrowheads="1"/>
            </p:cNvSpPr>
            <p:nvPr/>
          </p:nvSpPr>
          <p:spPr bwMode="auto">
            <a:xfrm>
              <a:off x="2927" y="2637"/>
              <a:ext cx="180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                                  </a:t>
              </a:r>
              <a:endParaRPr lang="en-US" altLang="en-US" dirty="0"/>
            </a:p>
          </p:txBody>
        </p:sp>
        <p:sp>
          <p:nvSpPr>
            <p:cNvPr id="31" name="Rectangle 31"/>
            <p:cNvSpPr>
              <a:spLocks noChangeArrowheads="1"/>
            </p:cNvSpPr>
            <p:nvPr/>
          </p:nvSpPr>
          <p:spPr bwMode="auto">
            <a:xfrm>
              <a:off x="4765" y="2637"/>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24" name="Rectangle 32"/>
            <p:cNvSpPr>
              <a:spLocks noChangeArrowheads="1"/>
            </p:cNvSpPr>
            <p:nvPr/>
          </p:nvSpPr>
          <p:spPr bwMode="auto">
            <a:xfrm>
              <a:off x="314" y="2929"/>
              <a:ext cx="1956"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dirty="0">
                  <a:solidFill>
                    <a:srgbClr val="FFFF00"/>
                  </a:solidFill>
                  <a:latin typeface="Calibri" pitchFamily="34" charset="0"/>
                </a:rPr>
                <a:t>remove all darkness</a:t>
              </a:r>
              <a:endParaRPr lang="en-US" altLang="en-US" dirty="0"/>
            </a:p>
          </p:txBody>
        </p:sp>
        <p:sp>
          <p:nvSpPr>
            <p:cNvPr id="1025" name="Rectangle 33"/>
            <p:cNvSpPr>
              <a:spLocks noChangeArrowheads="1"/>
            </p:cNvSpPr>
            <p:nvPr/>
          </p:nvSpPr>
          <p:spPr bwMode="auto">
            <a:xfrm>
              <a:off x="2305" y="292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27" name="Rectangle 34"/>
            <p:cNvSpPr>
              <a:spLocks noChangeArrowheads="1"/>
            </p:cNvSpPr>
            <p:nvPr/>
          </p:nvSpPr>
          <p:spPr bwMode="auto">
            <a:xfrm>
              <a:off x="2359" y="2929"/>
              <a:ext cx="15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0" name="Rectangle 36"/>
            <p:cNvSpPr>
              <a:spLocks noChangeArrowheads="1"/>
            </p:cNvSpPr>
            <p:nvPr/>
          </p:nvSpPr>
          <p:spPr bwMode="auto">
            <a:xfrm>
              <a:off x="4954" y="2929"/>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1" name="Rectangle 37"/>
            <p:cNvSpPr>
              <a:spLocks noChangeArrowheads="1"/>
            </p:cNvSpPr>
            <p:nvPr/>
          </p:nvSpPr>
          <p:spPr bwMode="auto">
            <a:xfrm>
              <a:off x="314" y="3221"/>
              <a:ext cx="86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from our</a:t>
              </a:r>
              <a:endParaRPr lang="en-US" altLang="en-US"/>
            </a:p>
          </p:txBody>
        </p:sp>
        <p:sp>
          <p:nvSpPr>
            <p:cNvPr id="1032" name="Rectangle 38"/>
            <p:cNvSpPr>
              <a:spLocks noChangeArrowheads="1"/>
            </p:cNvSpPr>
            <p:nvPr/>
          </p:nvSpPr>
          <p:spPr bwMode="auto">
            <a:xfrm>
              <a:off x="1194" y="322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3" name="Rectangle 39"/>
            <p:cNvSpPr>
              <a:spLocks noChangeArrowheads="1"/>
            </p:cNvSpPr>
            <p:nvPr/>
          </p:nvSpPr>
          <p:spPr bwMode="auto">
            <a:xfrm>
              <a:off x="1248" y="3221"/>
              <a:ext cx="180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hearts and minds. </a:t>
              </a:r>
              <a:endParaRPr lang="en-US" altLang="en-US"/>
            </a:p>
          </p:txBody>
        </p:sp>
        <p:sp>
          <p:nvSpPr>
            <p:cNvPr id="1034" name="Rectangle 40"/>
            <p:cNvSpPr>
              <a:spLocks noChangeArrowheads="1"/>
            </p:cNvSpPr>
            <p:nvPr/>
          </p:nvSpPr>
          <p:spPr bwMode="auto">
            <a:xfrm>
              <a:off x="3084" y="3221"/>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sp>
          <p:nvSpPr>
            <p:cNvPr id="1035" name="Rectangle 41"/>
            <p:cNvSpPr>
              <a:spLocks noChangeArrowheads="1"/>
            </p:cNvSpPr>
            <p:nvPr/>
          </p:nvSpPr>
          <p:spPr bwMode="auto">
            <a:xfrm>
              <a:off x="314" y="3512"/>
              <a:ext cx="579"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Amen</a:t>
              </a:r>
              <a:endParaRPr lang="en-US" altLang="en-US"/>
            </a:p>
          </p:txBody>
        </p:sp>
        <p:sp>
          <p:nvSpPr>
            <p:cNvPr id="1036" name="Rectangle 42"/>
            <p:cNvSpPr>
              <a:spLocks noChangeArrowheads="1"/>
            </p:cNvSpPr>
            <p:nvPr/>
          </p:nvSpPr>
          <p:spPr bwMode="auto">
            <a:xfrm>
              <a:off x="903" y="3512"/>
              <a:ext cx="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defTabSz="914400"/>
              <a:r>
                <a:rPr lang="en-US" altLang="en-US" sz="3000" b="1">
                  <a:solidFill>
                    <a:srgbClr val="FFFF00"/>
                  </a:solidFill>
                  <a:latin typeface="Calibri" pitchFamily="34" charset="0"/>
                </a:rPr>
                <a:t> </a:t>
              </a:r>
              <a:endParaRPr lang="en-US" altLang="en-US"/>
            </a:p>
          </p:txBody>
        </p:sp>
      </p:grpSp>
    </p:spTree>
    <p:extLst>
      <p:ext uri="{BB962C8B-B14F-4D97-AF65-F5344CB8AC3E}">
        <p14:creationId xmlns:p14="http://schemas.microsoft.com/office/powerpoint/2010/main" val="1808562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Worship </a:t>
            </a:r>
            <a:r>
              <a:rPr lang="en-GB" dirty="0" smtClean="0"/>
              <a:t>8</a:t>
            </a:r>
            <a:r>
              <a:rPr lang="en-GB" dirty="0" smtClean="0"/>
              <a:t>th </a:t>
            </a:r>
            <a:r>
              <a:rPr lang="en-GB" dirty="0" smtClean="0"/>
              <a:t>November 2021</a:t>
            </a:r>
            <a:endParaRPr lang="en-GB" dirty="0"/>
          </a:p>
        </p:txBody>
      </p:sp>
      <p:sp>
        <p:nvSpPr>
          <p:cNvPr id="3" name="Subtitle 2"/>
          <p:cNvSpPr>
            <a:spLocks noGrp="1"/>
          </p:cNvSpPr>
          <p:nvPr>
            <p:ph type="subTitle" idx="1"/>
          </p:nvPr>
        </p:nvSpPr>
        <p:spPr/>
        <p:txBody>
          <a:bodyPr>
            <a:normAutofit/>
          </a:bodyPr>
          <a:lstStyle/>
          <a:p>
            <a:pPr algn="ctr"/>
            <a:r>
              <a:rPr lang="en-GB" sz="6000" dirty="0" smtClean="0"/>
              <a:t>Peace</a:t>
            </a:r>
            <a:endParaRPr lang="en-GB" sz="6000" dirty="0"/>
          </a:p>
        </p:txBody>
      </p:sp>
    </p:spTree>
    <p:extLst>
      <p:ext uri="{BB962C8B-B14F-4D97-AF65-F5344CB8AC3E}">
        <p14:creationId xmlns:p14="http://schemas.microsoft.com/office/powerpoint/2010/main" val="3218063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675399" y="2252029"/>
            <a:ext cx="8596668" cy="3880773"/>
          </a:xfrm>
        </p:spPr>
        <p:txBody>
          <a:bodyPr/>
          <a:lstStyle/>
          <a:p>
            <a:r>
              <a:rPr lang="en-GB" sz="4400" dirty="0"/>
              <a:t>Leader – Make us to know your ways, O Lord </a:t>
            </a:r>
          </a:p>
          <a:p>
            <a:r>
              <a:rPr lang="en-GB" sz="4400" dirty="0"/>
              <a:t>Response – and teach us your paths </a:t>
            </a:r>
          </a:p>
          <a:p>
            <a:pPr marL="0" indent="0">
              <a:buNone/>
            </a:pPr>
            <a:endParaRPr lang="en-GB" sz="4400" dirty="0"/>
          </a:p>
        </p:txBody>
      </p:sp>
    </p:spTree>
    <p:extLst>
      <p:ext uri="{BB962C8B-B14F-4D97-AF65-F5344CB8AC3E}">
        <p14:creationId xmlns:p14="http://schemas.microsoft.com/office/powerpoint/2010/main" val="1934748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is this flower seen as important at this time?</a:t>
            </a:r>
            <a:endParaRPr lang="en-GB" dirty="0"/>
          </a:p>
        </p:txBody>
      </p:sp>
      <p:pic>
        <p:nvPicPr>
          <p:cNvPr id="3" name="Content Placeholder 2" descr="Beautiful Poppy Flower Free Stock Photo - Public Domain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67214" y="2160588"/>
            <a:ext cx="5817610" cy="3881437"/>
          </a:xfrm>
        </p:spPr>
      </p:pic>
      <p:sp>
        <p:nvSpPr>
          <p:cNvPr id="8" name="Content Placeholder 2"/>
          <p:cNvSpPr txBox="1">
            <a:spLocks/>
          </p:cNvSpPr>
          <p:nvPr/>
        </p:nvSpPr>
        <p:spPr>
          <a:xfrm>
            <a:off x="1580445" y="3556354"/>
            <a:ext cx="6852355" cy="281646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endParaRPr lang="en-GB" dirty="0"/>
          </a:p>
        </p:txBody>
      </p:sp>
    </p:spTree>
    <p:extLst>
      <p:ext uri="{BB962C8B-B14F-4D97-AF65-F5344CB8AC3E}">
        <p14:creationId xmlns:p14="http://schemas.microsoft.com/office/powerpoint/2010/main" val="4166799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 A vote for Peace”</a:t>
            </a:r>
            <a:endParaRPr lang="en-GB" dirty="0"/>
          </a:p>
        </p:txBody>
      </p:sp>
      <p:sp>
        <p:nvSpPr>
          <p:cNvPr id="3" name="Content Placeholder 2"/>
          <p:cNvSpPr>
            <a:spLocks noGrp="1"/>
          </p:cNvSpPr>
          <p:nvPr>
            <p:ph idx="1"/>
          </p:nvPr>
        </p:nvSpPr>
        <p:spPr/>
        <p:txBody>
          <a:bodyPr/>
          <a:lstStyle/>
          <a:p>
            <a:r>
              <a:rPr lang="en-GB" dirty="0" smtClean="0"/>
              <a:t>The poppy </a:t>
            </a:r>
            <a:r>
              <a:rPr lang="en-GB" dirty="0" smtClean="0"/>
              <a:t>can be</a:t>
            </a:r>
            <a:r>
              <a:rPr lang="en-GB" dirty="0" smtClean="0"/>
              <a:t> described as “A vote for peace”. Use </a:t>
            </a:r>
            <a:r>
              <a:rPr lang="en-GB" dirty="0" smtClean="0"/>
              <a:t>the mirror to reflect upon what you think this </a:t>
            </a:r>
            <a:r>
              <a:rPr lang="en-GB" dirty="0" smtClean="0"/>
              <a:t>means</a:t>
            </a:r>
            <a:r>
              <a:rPr lang="en-GB" dirty="0" smtClean="0"/>
              <a:t>………….    </a:t>
            </a:r>
            <a:endParaRPr lang="en-GB" dirty="0" smtClean="0"/>
          </a:p>
          <a:p>
            <a:endParaRPr lang="en-GB" dirty="0"/>
          </a:p>
          <a:p>
            <a:r>
              <a:rPr lang="en-GB" dirty="0" smtClean="0"/>
              <a:t>   </a:t>
            </a:r>
            <a:endParaRPr lang="en-GB" dirty="0" smtClean="0"/>
          </a:p>
        </p:txBody>
      </p:sp>
      <p:pic>
        <p:nvPicPr>
          <p:cNvPr id="5" name="Picture 4" descr="Download Mirror Image HQ PNG Image | FreePNGIm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3889" y="3127022"/>
            <a:ext cx="3431822" cy="3431822"/>
          </a:xfrm>
          <a:prstGeom prst="rect">
            <a:avLst/>
          </a:prstGeom>
        </p:spPr>
      </p:pic>
      <p:pic>
        <p:nvPicPr>
          <p:cNvPr id="4" name="Picture 3" descr="Red Poppy Flower Field · Free Stock Ph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3511" y="2991556"/>
            <a:ext cx="4734278" cy="3156185"/>
          </a:xfrm>
          <a:prstGeom prst="rect">
            <a:avLst/>
          </a:prstGeom>
        </p:spPr>
      </p:pic>
    </p:spTree>
    <p:extLst>
      <p:ext uri="{BB962C8B-B14F-4D97-AF65-F5344CB8AC3E}">
        <p14:creationId xmlns:p14="http://schemas.microsoft.com/office/powerpoint/2010/main" val="37870964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With poppies as a symbol of peace in mind, close you eyes, listen and imagine what might be happening in this clip.</a:t>
            </a:r>
            <a:endParaRPr lang="en-GB" dirty="0"/>
          </a:p>
        </p:txBody>
      </p:sp>
      <p:sp>
        <p:nvSpPr>
          <p:cNvPr id="3" name="Content Placeholder 2"/>
          <p:cNvSpPr>
            <a:spLocks noGrp="1"/>
          </p:cNvSpPr>
          <p:nvPr>
            <p:ph idx="1"/>
          </p:nvPr>
        </p:nvSpPr>
        <p:spPr/>
        <p:txBody>
          <a:bodyPr/>
          <a:lstStyle/>
          <a:p>
            <a:endParaRPr lang="en-GB" dirty="0"/>
          </a:p>
          <a:p>
            <a:endParaRPr lang="en-GB" dirty="0" smtClean="0"/>
          </a:p>
          <a:p>
            <a:r>
              <a:rPr lang="en-GB" dirty="0">
                <a:hlinkClick r:id="rId2"/>
              </a:rPr>
              <a:t>https://</a:t>
            </a:r>
            <a:r>
              <a:rPr lang="en-GB" dirty="0" smtClean="0">
                <a:hlinkClick r:id="rId2"/>
              </a:rPr>
              <a:t>youtu.be/jeR5JWaIcpo</a:t>
            </a:r>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2078" y="3767313"/>
            <a:ext cx="2085975" cy="2190750"/>
          </a:xfrm>
          <a:prstGeom prst="rect">
            <a:avLst/>
          </a:prstGeom>
        </p:spPr>
      </p:pic>
    </p:spTree>
    <p:extLst>
      <p:ext uri="{BB962C8B-B14F-4D97-AF65-F5344CB8AC3E}">
        <p14:creationId xmlns:p14="http://schemas.microsoft.com/office/powerpoint/2010/main" val="16175734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Open your eyes and this time watch the clip. Was it similar to what you imagined? If so how? If not why not?</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2162481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God’s peace gift to us is Jesus. He is God’s gift to all who will receive Him. Jesus makes peace with God for us and as we learn how to pass this gift on, we become peacemakers and peace-givers too. He empowers us to be peace-bringers.</a:t>
            </a:r>
            <a:endParaRPr lang="en-GB" dirty="0"/>
          </a:p>
        </p:txBody>
      </p:sp>
    </p:spTree>
    <p:extLst>
      <p:ext uri="{BB962C8B-B14F-4D97-AF65-F5344CB8AC3E}">
        <p14:creationId xmlns:p14="http://schemas.microsoft.com/office/powerpoint/2010/main" val="1903356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oppy Flower Free Stock Photo - Public Domain Pictur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89" y="443698"/>
            <a:ext cx="11413774" cy="6414302"/>
          </a:xfrm>
          <a:prstGeom prst="rect">
            <a:avLst/>
          </a:prstGeom>
        </p:spPr>
      </p:pic>
      <p:sp>
        <p:nvSpPr>
          <p:cNvPr id="2" name="Title 1"/>
          <p:cNvSpPr>
            <a:spLocks noGrp="1"/>
          </p:cNvSpPr>
          <p:nvPr>
            <p:ph type="title"/>
          </p:nvPr>
        </p:nvSpPr>
        <p:spPr/>
        <p:txBody>
          <a:bodyPr/>
          <a:lstStyle/>
          <a:p>
            <a:r>
              <a:rPr lang="en-GB" dirty="0" smtClean="0"/>
              <a:t>Reflection…………..</a:t>
            </a:r>
            <a:endParaRPr lang="en-GB" dirty="0"/>
          </a:p>
        </p:txBody>
      </p:sp>
      <p:sp>
        <p:nvSpPr>
          <p:cNvPr id="3" name="Content Placeholder 2"/>
          <p:cNvSpPr>
            <a:spLocks noGrp="1"/>
          </p:cNvSpPr>
          <p:nvPr>
            <p:ph idx="1"/>
          </p:nvPr>
        </p:nvSpPr>
        <p:spPr>
          <a:xfrm>
            <a:off x="677334" y="2160589"/>
            <a:ext cx="8596668" cy="4454700"/>
          </a:xfrm>
        </p:spPr>
        <p:txBody>
          <a:bodyPr>
            <a:normAutofit fontScale="25000" lnSpcReduction="20000"/>
          </a:bodyPr>
          <a:lstStyle/>
          <a:p>
            <a:r>
              <a:rPr lang="en-GB" sz="8000" dirty="0">
                <a:solidFill>
                  <a:schemeClr val="bg1"/>
                </a:solidFill>
              </a:rPr>
              <a:t>Look at </a:t>
            </a:r>
            <a:r>
              <a:rPr lang="en-GB" sz="8000" dirty="0" smtClean="0">
                <a:solidFill>
                  <a:schemeClr val="bg1"/>
                </a:solidFill>
              </a:rPr>
              <a:t>the </a:t>
            </a:r>
            <a:r>
              <a:rPr lang="en-GB" sz="8000" dirty="0">
                <a:solidFill>
                  <a:schemeClr val="bg1"/>
                </a:solidFill>
              </a:rPr>
              <a:t>poppy. Poppies are bright and cheerful flowers: give thanks to God for the lives of those who have died in war, remembering all the joy they brought to families and friends, and all the good things they did for their home and their country.</a:t>
            </a:r>
          </a:p>
          <a:p>
            <a:r>
              <a:rPr lang="en-GB" sz="8000" dirty="0">
                <a:solidFill>
                  <a:schemeClr val="bg1"/>
                </a:solidFill>
              </a:rPr>
              <a:t>Then look at the red petals: red reminds us of danger and harm. Ask God to be close to those who are still facing danger each day, to give courage to the armed forces, and compassion to all who help others.</a:t>
            </a:r>
          </a:p>
          <a:p>
            <a:r>
              <a:rPr lang="en-GB" sz="8000" dirty="0" smtClean="0">
                <a:solidFill>
                  <a:schemeClr val="bg1"/>
                </a:solidFill>
              </a:rPr>
              <a:t>Imagine you are holding </a:t>
            </a:r>
            <a:r>
              <a:rPr lang="en-GB" sz="8000" dirty="0">
                <a:solidFill>
                  <a:schemeClr val="bg1"/>
                </a:solidFill>
              </a:rPr>
              <a:t>the </a:t>
            </a:r>
            <a:r>
              <a:rPr lang="en-GB" sz="8000" dirty="0" smtClean="0">
                <a:solidFill>
                  <a:schemeClr val="bg1"/>
                </a:solidFill>
              </a:rPr>
              <a:t>poppy in your hand: </a:t>
            </a:r>
            <a:r>
              <a:rPr lang="en-GB" sz="8000" dirty="0">
                <a:solidFill>
                  <a:schemeClr val="bg1"/>
                </a:solidFill>
              </a:rPr>
              <a:t>poppies are also fragile and need to be handled gently. God cares for those who are hurting and those who are sad. Ask God to comfort all who are grieving the loss of someone they love.</a:t>
            </a:r>
          </a:p>
          <a:p>
            <a:r>
              <a:rPr lang="en-GB" sz="8000" dirty="0">
                <a:solidFill>
                  <a:schemeClr val="bg1"/>
                </a:solidFill>
              </a:rPr>
              <a:t>Finally </a:t>
            </a:r>
            <a:r>
              <a:rPr lang="en-GB" sz="8000" dirty="0" smtClean="0">
                <a:solidFill>
                  <a:schemeClr val="bg1"/>
                </a:solidFill>
              </a:rPr>
              <a:t>imagine you are placing </a:t>
            </a:r>
            <a:r>
              <a:rPr lang="en-GB" sz="8000" dirty="0">
                <a:solidFill>
                  <a:schemeClr val="bg1"/>
                </a:solidFill>
              </a:rPr>
              <a:t>a finger on the centre of the poppy: ask God to help you play your part in working for peace in the </a:t>
            </a:r>
            <a:r>
              <a:rPr lang="en-GB" sz="8000" dirty="0" smtClean="0">
                <a:solidFill>
                  <a:schemeClr val="bg1"/>
                </a:solidFill>
              </a:rPr>
              <a:t>world.</a:t>
            </a:r>
          </a:p>
          <a:p>
            <a:r>
              <a:rPr lang="en-GB" sz="8000" dirty="0" smtClean="0">
                <a:solidFill>
                  <a:schemeClr val="bg1"/>
                </a:solidFill>
              </a:rPr>
              <a:t>Amen. </a:t>
            </a:r>
            <a:endParaRPr lang="en-GB" altLang="en-US" b="1" dirty="0">
              <a:solidFill>
                <a:schemeClr val="bg1"/>
              </a:solidFill>
              <a:latin typeface="Arial" panose="020B0604020202020204" pitchFamily="34" charset="0"/>
            </a:endParaRPr>
          </a:p>
        </p:txBody>
      </p:sp>
      <p:pic>
        <p:nvPicPr>
          <p:cNvPr id="4" name="Picture 3" descr="White Candle · Free Stock Photo"/>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21452" y="237066"/>
            <a:ext cx="2184401" cy="1456267"/>
          </a:xfrm>
          <a:prstGeom prst="rect">
            <a:avLst/>
          </a:prstGeom>
        </p:spPr>
      </p:pic>
    </p:spTree>
    <p:extLst>
      <p:ext uri="{BB962C8B-B14F-4D97-AF65-F5344CB8AC3E}">
        <p14:creationId xmlns:p14="http://schemas.microsoft.com/office/powerpoint/2010/main" val="4033368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Song- Make me a channel of your Peace</a:t>
            </a: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www.youtube.com/watch?v=ihhvm6eLWZI</a:t>
            </a:r>
            <a:r>
              <a:rPr lang="en-GB" dirty="0" smtClean="0"/>
              <a:t> </a:t>
            </a:r>
            <a:endParaRPr lang="en-GB" dirty="0"/>
          </a:p>
        </p:txBody>
      </p:sp>
    </p:spTree>
    <p:extLst>
      <p:ext uri="{BB962C8B-B14F-4D97-AF65-F5344CB8AC3E}">
        <p14:creationId xmlns:p14="http://schemas.microsoft.com/office/powerpoint/2010/main" val="130288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ile:Poppy Field 3 (4709487624).jpg - Wikimedia Common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34" y="363052"/>
            <a:ext cx="9482666" cy="6321777"/>
          </a:xfrm>
          <a:prstGeom prst="rect">
            <a:avLst/>
          </a:prstGeom>
        </p:spPr>
      </p:pic>
      <p:sp>
        <p:nvSpPr>
          <p:cNvPr id="2" name="Title 1"/>
          <p:cNvSpPr>
            <a:spLocks noGrp="1"/>
          </p:cNvSpPr>
          <p:nvPr>
            <p:ph type="title"/>
          </p:nvPr>
        </p:nvSpPr>
        <p:spPr/>
        <p:txBody>
          <a:bodyPr/>
          <a:lstStyle/>
          <a:p>
            <a:r>
              <a:rPr lang="en-GB" dirty="0" smtClean="0">
                <a:solidFill>
                  <a:schemeClr val="tx1"/>
                </a:solidFill>
              </a:rPr>
              <a:t>Class worship</a:t>
            </a:r>
            <a:endParaRPr lang="en-GB" dirty="0">
              <a:solidFill>
                <a:schemeClr val="tx1"/>
              </a:solidFill>
            </a:endParaRPr>
          </a:p>
        </p:txBody>
      </p:sp>
      <p:sp>
        <p:nvSpPr>
          <p:cNvPr id="3" name="Content Placeholder 2"/>
          <p:cNvSpPr>
            <a:spLocks noGrp="1"/>
          </p:cNvSpPr>
          <p:nvPr>
            <p:ph idx="1"/>
          </p:nvPr>
        </p:nvSpPr>
        <p:spPr/>
        <p:txBody>
          <a:bodyPr/>
          <a:lstStyle/>
          <a:p>
            <a:r>
              <a:rPr lang="en-GB" dirty="0" smtClean="0"/>
              <a:t>Write your own class poems about peace. </a:t>
            </a:r>
            <a:r>
              <a:rPr lang="en-GB" dirty="0" err="1" smtClean="0"/>
              <a:t>Eys</a:t>
            </a:r>
            <a:r>
              <a:rPr lang="en-GB" dirty="0" smtClean="0"/>
              <a:t>/KS1 collectively and KS2 in the back of your RE books. Display in your class worshi</a:t>
            </a:r>
            <a:r>
              <a:rPr lang="en-GB" dirty="0" smtClean="0"/>
              <a:t>p areas.</a:t>
            </a:r>
          </a:p>
          <a:p>
            <a:endParaRPr lang="en-GB" dirty="0"/>
          </a:p>
          <a:p>
            <a:endParaRPr lang="en-GB" dirty="0"/>
          </a:p>
        </p:txBody>
      </p:sp>
    </p:spTree>
    <p:extLst>
      <p:ext uri="{BB962C8B-B14F-4D97-AF65-F5344CB8AC3E}">
        <p14:creationId xmlns:p14="http://schemas.microsoft.com/office/powerpoint/2010/main" val="2950718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792"/>
          <a:stretch/>
        </p:blipFill>
        <p:spPr bwMode="auto">
          <a:xfrm>
            <a:off x="1524000" y="0"/>
            <a:ext cx="9144000" cy="70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5238365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35560" y="1844824"/>
            <a:ext cx="7848872" cy="4247317"/>
          </a:xfrm>
          <a:prstGeom prst="rect">
            <a:avLst/>
          </a:prstGeom>
        </p:spPr>
        <p:txBody>
          <a:bodyPr wrap="square">
            <a:spAutoFit/>
          </a:bodyPr>
          <a:lstStyle/>
          <a:p>
            <a:pPr algn="ctr"/>
            <a:r>
              <a:rPr lang="en-GB" altLang="en-US" sz="5400" dirty="0">
                <a:latin typeface="Comic Sans MS" pitchFamily="66" charset="0"/>
              </a:rPr>
              <a:t>May the peace of </a:t>
            </a:r>
            <a:endParaRPr lang="en-GB" altLang="en-US" sz="5400" dirty="0" smtClean="0">
              <a:latin typeface="Comic Sans MS" pitchFamily="66" charset="0"/>
            </a:endParaRPr>
          </a:p>
          <a:p>
            <a:pPr algn="ctr"/>
            <a:r>
              <a:rPr lang="en-GB" altLang="en-US" sz="5400" dirty="0" smtClean="0">
                <a:latin typeface="Comic Sans MS" pitchFamily="66" charset="0"/>
              </a:rPr>
              <a:t>The </a:t>
            </a:r>
            <a:r>
              <a:rPr lang="en-GB" altLang="en-US" sz="5400" dirty="0">
                <a:latin typeface="Comic Sans MS" pitchFamily="66" charset="0"/>
              </a:rPr>
              <a:t>Lord be with you always</a:t>
            </a:r>
            <a:br>
              <a:rPr lang="en-GB" altLang="en-US" sz="5400" dirty="0">
                <a:latin typeface="Comic Sans MS" pitchFamily="66" charset="0"/>
              </a:rPr>
            </a:br>
            <a:r>
              <a:rPr lang="en-GB" altLang="en-US" sz="5400" dirty="0">
                <a:latin typeface="Comic Sans MS" pitchFamily="66" charset="0"/>
              </a:rPr>
              <a:t/>
            </a:r>
            <a:br>
              <a:rPr lang="en-GB" altLang="en-US" sz="5400" dirty="0">
                <a:latin typeface="Comic Sans MS" pitchFamily="66" charset="0"/>
              </a:rPr>
            </a:br>
            <a:r>
              <a:rPr lang="en-GB" altLang="en-US" sz="5400" dirty="0">
                <a:latin typeface="Comic Sans MS" pitchFamily="66" charset="0"/>
              </a:rPr>
              <a:t>And also with you</a:t>
            </a:r>
            <a:endParaRPr lang="en-GB" sz="5400" dirty="0"/>
          </a:p>
        </p:txBody>
      </p:sp>
      <p:pic>
        <p:nvPicPr>
          <p:cNvPr id="1026" name="Picture 2" descr="C:\Users\clare.price.VERNHAMDEANPRI\AppData\Local\Microsoft\Windows\Temporary Internet Files\Content.IE5\THZ3ABVA\7977942-a-free-flying-white-dove-with-olive-branch[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59896" y="280492"/>
            <a:ext cx="1600200" cy="1257300"/>
          </a:xfrm>
          <a:prstGeom prst="rect">
            <a:avLst/>
          </a:prstGeom>
          <a:ln>
            <a:noFill/>
          </a:ln>
          <a:effectLst>
            <a:glow rad="101600">
              <a:srgbClr val="CCFFFF">
                <a:alpha val="60000"/>
              </a:srgbClr>
            </a:glow>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29991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419</TotalTime>
  <Words>479</Words>
  <Application>Microsoft Office PowerPoint</Application>
  <PresentationFormat>Widescreen</PresentationFormat>
  <Paragraphs>70</Paragraphs>
  <Slides>14</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Comic Sans MS</vt:lpstr>
      <vt:lpstr>Trebuchet MS</vt:lpstr>
      <vt:lpstr>Wingdings 3</vt:lpstr>
      <vt:lpstr>Facet</vt:lpstr>
      <vt:lpstr>PowerPoint Presentation</vt:lpstr>
      <vt:lpstr>PowerPoint Presentation</vt:lpstr>
      <vt:lpstr>Worship 8th November 2021</vt:lpstr>
      <vt:lpstr>PowerPoint Presentation</vt:lpstr>
      <vt:lpstr>Why is this flower seen as important at this time?</vt:lpstr>
      <vt:lpstr>“ A vote for Peace”</vt:lpstr>
      <vt:lpstr>With poppies as a symbol of peace in mind, close you eyes, listen and imagine what might be happening in this clip.</vt:lpstr>
      <vt:lpstr>Open your eyes and this time watch the clip. Was it similar to what you imagined? If so how? If not why not?</vt:lpstr>
      <vt:lpstr>PowerPoint Presentation</vt:lpstr>
      <vt:lpstr>Reflection…………..</vt:lpstr>
      <vt:lpstr>Song- Make me a channel of your Peace</vt:lpstr>
      <vt:lpstr>Class worship</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Worship 4th October 2021</dc:title>
  <dc:creator>Cheryl Hawkings</dc:creator>
  <cp:lastModifiedBy>Cheryl Hawkings</cp:lastModifiedBy>
  <cp:revision>26</cp:revision>
  <dcterms:created xsi:type="dcterms:W3CDTF">2021-10-03T20:18:56Z</dcterms:created>
  <dcterms:modified xsi:type="dcterms:W3CDTF">2021-11-07T23:13:45Z</dcterms:modified>
</cp:coreProperties>
</file>