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8" r:id="rId2"/>
    <p:sldId id="257" r:id="rId3"/>
    <p:sldId id="259" r:id="rId4"/>
    <p:sldId id="260" r:id="rId5"/>
    <p:sldId id="262" r:id="rId6"/>
    <p:sldId id="256" r:id="rId7"/>
    <p:sldId id="261" r:id="rId8"/>
  </p:sldIdLst>
  <p:sldSz cx="9144000" cy="6858000" type="screen4x3"/>
  <p:notesSz cx="9996488" cy="6864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0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0"/>
  </p:normalViewPr>
  <p:slideViewPr>
    <p:cSldViewPr>
      <p:cViewPr varScale="1">
        <p:scale>
          <a:sx n="65" d="100"/>
          <a:sy n="65" d="100"/>
        </p:scale>
        <p:origin x="15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31811" cy="34321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62364" y="0"/>
            <a:ext cx="4331811" cy="34321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62437D-A053-417F-A7DE-CAE1EDDE916E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9942"/>
            <a:ext cx="4331811" cy="34321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62364" y="6519942"/>
            <a:ext cx="4331811" cy="34321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0656311-12F8-489E-9EA3-7D7C2BF9E8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658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099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401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498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20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246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00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0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545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16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256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16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91CAA-0AE1-4082-86BC-6EE291440D9C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DB81B-B4A4-4BD0-A56D-DAD7311B6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5647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4.bp.blogspot.com/-rBkjLWnqo1o/TZdYXqO6y6I/AAAAAAAAAIk/0ow-NkQorK0/s1600/gods+love+never+fails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forgive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6191250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Image result for forgiven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501008"/>
            <a:ext cx="4464496" cy="2232248"/>
          </a:xfrm>
          <a:prstGeom prst="rect">
            <a:avLst/>
          </a:prstGeom>
          <a:noFill/>
          <a:ln w="57150">
            <a:solidFill>
              <a:srgbClr val="1D0C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98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105" y="1196752"/>
            <a:ext cx="85689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Baskerville Old Face" panose="02020602080505020303" pitchFamily="18" charset="0"/>
              </a:rPr>
              <a:t>God our Father you are always kind and ready to forgive.  </a:t>
            </a:r>
            <a:endParaRPr lang="en-GB" sz="2400" b="1" dirty="0" smtClean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Help </a:t>
            </a:r>
            <a:r>
              <a:rPr lang="en-GB" sz="2400" b="1" dirty="0">
                <a:latin typeface="Baskerville Old Face" panose="02020602080505020303" pitchFamily="18" charset="0"/>
              </a:rPr>
              <a:t>us to forgive one another</a:t>
            </a:r>
            <a:r>
              <a:rPr lang="en-GB" sz="2400" b="1" dirty="0" smtClean="0">
                <a:latin typeface="Baskerville Old Face" panose="02020602080505020303" pitchFamily="18" charset="0"/>
              </a:rPr>
              <a:t>. </a:t>
            </a:r>
          </a:p>
          <a:p>
            <a:pPr algn="ctr"/>
            <a:endParaRPr lang="en-GB" sz="2400" b="1" dirty="0" smtClean="0">
              <a:latin typeface="Baskerville Old Face" panose="02020602080505020303" pitchFamily="18" charset="0"/>
            </a:endParaRPr>
          </a:p>
          <a:p>
            <a:r>
              <a:rPr lang="en-GB" sz="2400" b="1" dirty="0" smtClean="0">
                <a:latin typeface="Baskerville Old Face" panose="02020602080505020303" pitchFamily="18" charset="0"/>
              </a:rPr>
              <a:t>Take some time to reflect</a:t>
            </a:r>
            <a:r>
              <a:rPr lang="en-GB" sz="2400" b="1" dirty="0">
                <a:latin typeface="Baskerville Old Face" panose="02020602080505020303" pitchFamily="18" charset="0"/>
              </a:rPr>
              <a:t> </a:t>
            </a:r>
            <a:r>
              <a:rPr lang="en-GB" sz="2400" b="1" dirty="0" smtClean="0">
                <a:latin typeface="Baskerville Old Face" panose="02020602080505020303" pitchFamily="18" charset="0"/>
              </a:rPr>
              <a:t>on these questions:</a:t>
            </a:r>
            <a:endParaRPr lang="en-GB" sz="2400" b="1" dirty="0">
              <a:latin typeface="Baskerville Old Face" panose="02020602080505020303" pitchFamily="18" charset="0"/>
            </a:endParaRPr>
          </a:p>
          <a:p>
            <a:pPr algn="ctr"/>
            <a:endParaRPr lang="en-GB" sz="2400" b="1" dirty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>
                <a:latin typeface="Baskerville Old Face" panose="02020602080505020303" pitchFamily="18" charset="0"/>
              </a:rPr>
              <a:t>If we are angry with someone else, </a:t>
            </a:r>
            <a:endParaRPr lang="en-GB" sz="2400" b="1" dirty="0" smtClean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how </a:t>
            </a:r>
            <a:r>
              <a:rPr lang="en-GB" sz="2400" b="1" dirty="0">
                <a:latin typeface="Baskerville Old Face" panose="02020602080505020303" pitchFamily="18" charset="0"/>
              </a:rPr>
              <a:t>can we expect God to be gentle with us?</a:t>
            </a:r>
          </a:p>
          <a:p>
            <a:pPr algn="ctr"/>
            <a:endParaRPr lang="en-GB" sz="2400" b="1" dirty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>
                <a:latin typeface="Baskerville Old Face" panose="02020602080505020303" pitchFamily="18" charset="0"/>
              </a:rPr>
              <a:t>If we are unkind to someone else, </a:t>
            </a:r>
            <a:endParaRPr lang="en-GB" sz="2400" b="1" dirty="0" smtClean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how </a:t>
            </a:r>
            <a:r>
              <a:rPr lang="en-GB" sz="2400" b="1" dirty="0">
                <a:latin typeface="Baskerville Old Face" panose="02020602080505020303" pitchFamily="18" charset="0"/>
              </a:rPr>
              <a:t>can we ask God to be kind to us?</a:t>
            </a:r>
          </a:p>
          <a:p>
            <a:pPr algn="ctr"/>
            <a:endParaRPr lang="en-GB" sz="2400" b="1" dirty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>
                <a:latin typeface="Baskerville Old Face" panose="02020602080505020303" pitchFamily="18" charset="0"/>
              </a:rPr>
              <a:t>If we will not forgive others, </a:t>
            </a:r>
            <a:endParaRPr lang="en-GB" sz="2400" b="1" dirty="0" smtClean="0">
              <a:latin typeface="Baskerville Old Face" panose="02020602080505020303" pitchFamily="18" charset="0"/>
            </a:endParaRPr>
          </a:p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how </a:t>
            </a:r>
            <a:r>
              <a:rPr lang="en-GB" sz="2400" b="1" dirty="0">
                <a:latin typeface="Baskerville Old Face" panose="02020602080505020303" pitchFamily="18" charset="0"/>
              </a:rPr>
              <a:t>can we expect anyone to forgive us?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568" y="332656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 smtClean="0">
                <a:latin typeface="Baskerville Old Face" panose="02020602080505020303" pitchFamily="18" charset="0"/>
              </a:rPr>
              <a:t>Gather:</a:t>
            </a:r>
            <a:endParaRPr lang="en-GB" sz="4400" b="1" u="sng" dirty="0">
              <a:latin typeface="Baskerville Old Face" panose="02020602080505020303" pitchFamily="18" charset="0"/>
            </a:endParaRPr>
          </a:p>
        </p:txBody>
      </p:sp>
      <p:pic>
        <p:nvPicPr>
          <p:cNvPr id="9" name="Picture 2" descr="Image result for moving flickering candl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87431"/>
            <a:ext cx="1755304" cy="175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moving flickering candl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416" y="4957018"/>
            <a:ext cx="1755304" cy="175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28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340768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Baskerville Old Face" panose="02020602080505020303" pitchFamily="18" charset="0"/>
              </a:rPr>
              <a:t>Here is a story about a person who didn’t have many friends…until he met Jesus</a:t>
            </a:r>
            <a:r>
              <a:rPr lang="en-GB" sz="2400" b="1" dirty="0" smtClean="0">
                <a:latin typeface="Baskerville Old Face" panose="02020602080505020303" pitchFamily="18" charset="0"/>
              </a:rPr>
              <a:t>.</a:t>
            </a:r>
          </a:p>
          <a:p>
            <a:endParaRPr lang="en-GB" sz="2400" b="1" dirty="0">
              <a:latin typeface="Baskerville Old Face" panose="02020602080505020303" pitchFamily="18" charset="0"/>
            </a:endParaRPr>
          </a:p>
          <a:p>
            <a:r>
              <a:rPr lang="en-GB" sz="2400" b="1" dirty="0">
                <a:latin typeface="Baskerville Old Face" panose="02020602080505020303" pitchFamily="18" charset="0"/>
              </a:rPr>
              <a:t>This story is from the Gospel of St Luke.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568" y="332656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latin typeface="Baskerville Old Face" panose="02020602080505020303" pitchFamily="18" charset="0"/>
              </a:rPr>
              <a:t>W</a:t>
            </a:r>
            <a:r>
              <a:rPr lang="en-GB" sz="4400" b="1" u="sng" dirty="0" smtClean="0">
                <a:latin typeface="Baskerville Old Face" panose="02020602080505020303" pitchFamily="18" charset="0"/>
              </a:rPr>
              <a:t>ord:</a:t>
            </a:r>
            <a:endParaRPr lang="en-GB" sz="4400" b="1" u="sng" dirty="0">
              <a:latin typeface="Baskerville Old Face" panose="02020602080505020303" pitchFamily="18" charset="0"/>
            </a:endParaRPr>
          </a:p>
        </p:txBody>
      </p:sp>
      <p:sp>
        <p:nvSpPr>
          <p:cNvPr id="4" name="AutoShape 2" descr="Image result for zacchae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40968"/>
            <a:ext cx="4973782" cy="3168352"/>
          </a:xfrm>
          <a:prstGeom prst="rect">
            <a:avLst/>
          </a:prstGeom>
          <a:noFill/>
          <a:ln w="57150">
            <a:solidFill>
              <a:srgbClr val="1D0C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65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2872" y="1196752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Baskerville Old Face" panose="02020602080505020303" pitchFamily="18" charset="0"/>
              </a:rPr>
              <a:t>Jesus was a good friend to Zacchaeus because he forgave him and gave him a second chance.  God will always give us a second chance when we are truly sorry.  Just like Zacchaeus, we can make a change to be a better person.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332656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 smtClean="0">
                <a:latin typeface="Baskerville Old Face" panose="02020602080505020303" pitchFamily="18" charset="0"/>
              </a:rPr>
              <a:t>Response to Word:</a:t>
            </a:r>
            <a:endParaRPr lang="en-GB" sz="4400" b="1" u="sng" dirty="0">
              <a:latin typeface="Baskerville Old Face" panose="02020602080505020303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7383" y="2784918"/>
            <a:ext cx="4572000" cy="23083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Take time to be calm. </a:t>
            </a:r>
          </a:p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Listen to the music.</a:t>
            </a:r>
          </a:p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Think </a:t>
            </a:r>
            <a:r>
              <a:rPr lang="en-GB" sz="2400" b="1" dirty="0">
                <a:latin typeface="Baskerville Old Face" panose="02020602080505020303" pitchFamily="18" charset="0"/>
              </a:rPr>
              <a:t>of times when we have done something wrong, and remember that when we say sorry we are always forgiven.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403648" y="5373216"/>
            <a:ext cx="7166729" cy="830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400" b="1" dirty="0" smtClean="0">
                <a:latin typeface="Baskerville Old Face" panose="02020602080505020303" pitchFamily="18" charset="0"/>
              </a:rPr>
              <a:t>Colour the word ‘Forgive’ as you reflect and place it on the cross.</a:t>
            </a:r>
            <a:endParaRPr lang="en-GB" sz="2400" b="1" dirty="0">
              <a:latin typeface="Baskerville Old Face" panose="02020602080505020303" pitchFamily="18" charset="0"/>
            </a:endParaRPr>
          </a:p>
        </p:txBody>
      </p:sp>
      <p:pic>
        <p:nvPicPr>
          <p:cNvPr id="3074" name="Picture 2" descr="Image result for forgi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84918"/>
            <a:ext cx="3220804" cy="2140408"/>
          </a:xfrm>
          <a:prstGeom prst="rect">
            <a:avLst/>
          </a:prstGeom>
          <a:noFill/>
          <a:ln w="28575">
            <a:solidFill>
              <a:srgbClr val="1D0C2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59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il_fi" descr="http://4.bp.blogspot.com/-rBkjLWnqo1o/TZdYXqO6y6I/AAAAAAAAAIk/0ow-NkQorK0/s1600/gods+love+never+fails.pn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2043286" cy="2043286"/>
          </a:xfrm>
          <a:prstGeom prst="rect">
            <a:avLst/>
          </a:prstGeom>
          <a:noFill/>
          <a:ln w="38100">
            <a:solidFill>
              <a:srgbClr val="1D0C2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99592" y="764704"/>
            <a:ext cx="737187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latin typeface="Baskerville Old Face" pitchFamily="18" charset="0"/>
              </a:rPr>
              <a:t>Based on Joel 2:12-13</a:t>
            </a:r>
          </a:p>
          <a:p>
            <a:r>
              <a:rPr lang="en-GB" sz="2800" dirty="0">
                <a:latin typeface="Baskerville Old Face" pitchFamily="18" charset="0"/>
              </a:rPr>
              <a:t>God says to us,</a:t>
            </a:r>
          </a:p>
          <a:p>
            <a:pPr algn="ctr"/>
            <a:r>
              <a:rPr lang="en-GB" sz="2800" i="1" dirty="0">
                <a:latin typeface="Baskerville Old Face" pitchFamily="18" charset="0"/>
              </a:rPr>
              <a:t>“Change. Come back to me with all your heart.</a:t>
            </a:r>
          </a:p>
          <a:p>
            <a:pPr algn="ctr"/>
            <a:r>
              <a:rPr lang="en-GB" sz="2800" i="1" dirty="0">
                <a:latin typeface="Baskerville Old Face" pitchFamily="18" charset="0"/>
              </a:rPr>
              <a:t>Make a new start.</a:t>
            </a:r>
          </a:p>
          <a:p>
            <a:pPr algn="ctr"/>
            <a:r>
              <a:rPr lang="en-GB" sz="2800" i="1" dirty="0">
                <a:latin typeface="Baskerville Old Face" pitchFamily="18" charset="0"/>
              </a:rPr>
              <a:t>Turn to me for I am kind and understanding,</a:t>
            </a:r>
          </a:p>
          <a:p>
            <a:pPr algn="ctr"/>
            <a:r>
              <a:rPr lang="en-GB" sz="2800" i="1" dirty="0">
                <a:latin typeface="Baskerville Old Face" pitchFamily="18" charset="0"/>
              </a:rPr>
              <a:t>Loving and gentle.</a:t>
            </a:r>
          </a:p>
          <a:p>
            <a:pPr algn="ctr"/>
            <a:r>
              <a:rPr lang="en-GB" sz="2800" i="1" dirty="0">
                <a:latin typeface="Baskerville Old Face" pitchFamily="18" charset="0"/>
              </a:rPr>
              <a:t>I am always ready to forgive you.</a:t>
            </a:r>
          </a:p>
          <a:p>
            <a:pPr algn="ctr"/>
            <a:r>
              <a:rPr lang="en-GB" sz="2800" i="1" dirty="0">
                <a:latin typeface="Baskerville Old Face" pitchFamily="18" charset="0"/>
              </a:rPr>
              <a:t>I will never change.”</a:t>
            </a:r>
          </a:p>
        </p:txBody>
      </p:sp>
    </p:spTree>
    <p:extLst>
      <p:ext uri="{BB962C8B-B14F-4D97-AF65-F5344CB8AC3E}">
        <p14:creationId xmlns:p14="http://schemas.microsoft.com/office/powerpoint/2010/main" val="15166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5" y="197513"/>
            <a:ext cx="37061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ucida Handwriting" panose="03010101010101010101" pitchFamily="66" charset="0"/>
              </a:rPr>
              <a:t>‘God our Father loves us and always forgives us’</a:t>
            </a:r>
            <a:endParaRPr lang="en-GB" sz="3200" dirty="0">
              <a:latin typeface="Lucida Handwriting" panose="03010101010101010101" pitchFamily="66" charset="0"/>
            </a:endParaRPr>
          </a:p>
        </p:txBody>
      </p:sp>
      <p:pic>
        <p:nvPicPr>
          <p:cNvPr id="1026" name="Picture 2" descr="https://nunspeak.files.wordpress.com/2011/08/holding-han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33552"/>
            <a:ext cx="2880320" cy="1915732"/>
          </a:xfrm>
          <a:prstGeom prst="rect">
            <a:avLst/>
          </a:prstGeom>
          <a:noFill/>
          <a:ln w="38100">
            <a:solidFill>
              <a:srgbClr val="1D0C2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images.sodahead.com/polls/002111225/721902345_cross_answer_1_xlarge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405" y="197512"/>
            <a:ext cx="2387080" cy="2168833"/>
          </a:xfrm>
          <a:prstGeom prst="rect">
            <a:avLst/>
          </a:prstGeom>
          <a:noFill/>
          <a:ln w="41275">
            <a:solidFill>
              <a:srgbClr val="1D0C2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okolo.org/wp-content/uploads/2011/02/Jesus-On-Cross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55" y="197481"/>
            <a:ext cx="2014480" cy="2753122"/>
          </a:xfrm>
          <a:prstGeom prst="rect">
            <a:avLst/>
          </a:prstGeom>
          <a:noFill/>
          <a:ln w="38100" cmpd="thickThin">
            <a:solidFill>
              <a:srgbClr val="1D0C2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85999" y="2564904"/>
            <a:ext cx="53769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Baskerville Old Face" panose="02020602080505020303" pitchFamily="18" charset="0"/>
              </a:rPr>
              <a:t>Dear Father in Heaven,</a:t>
            </a:r>
          </a:p>
          <a:p>
            <a:r>
              <a:rPr lang="en-GB" sz="2400" dirty="0">
                <a:latin typeface="Baskerville Old Face" panose="02020602080505020303" pitchFamily="18" charset="0"/>
              </a:rPr>
              <a:t>We are sorry for everything that we have done wrong. I know that you are always with me and thank you for always forgiving me, whatever I have done. Amen.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3848" y="4526884"/>
            <a:ext cx="55401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Baskerville Old Face" panose="02020602080505020303" pitchFamily="18" charset="0"/>
              </a:rPr>
              <a:t>Let us say together the Act of Contrition:</a:t>
            </a:r>
          </a:p>
          <a:p>
            <a:pPr algn="ctr"/>
            <a:r>
              <a:rPr lang="en-GB" sz="2400" i="1" dirty="0">
                <a:latin typeface="Baskerville Old Face" panose="02020602080505020303" pitchFamily="18" charset="0"/>
              </a:rPr>
              <a:t>‘Oh my God because you are so good, I am very sorry that I have sinned against you, and with your help I will try not to sin again.’</a:t>
            </a:r>
            <a:endParaRPr lang="en-GB" sz="24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88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332656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 smtClean="0">
                <a:latin typeface="Baskerville Old Face" panose="02020602080505020303" pitchFamily="18" charset="0"/>
              </a:rPr>
              <a:t>Going Forth:</a:t>
            </a:r>
            <a:endParaRPr lang="en-GB" sz="4400" b="1" u="sng" dirty="0">
              <a:latin typeface="Baskerville Old Face" panose="02020602080505020303" pitchFamily="18" charset="0"/>
            </a:endParaRPr>
          </a:p>
        </p:txBody>
      </p:sp>
      <p:sp>
        <p:nvSpPr>
          <p:cNvPr id="4" name="AutoShape 2" descr="Image result for zacchae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1" name="Picture 3" descr="Image result for forg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356992"/>
            <a:ext cx="4320480" cy="2880320"/>
          </a:xfrm>
          <a:prstGeom prst="rect">
            <a:avLst/>
          </a:prstGeom>
          <a:noFill/>
          <a:ln w="57150">
            <a:solidFill>
              <a:srgbClr val="1D0C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989856" y="1340768"/>
            <a:ext cx="74168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Baskerville Old Face" panose="02020602080505020303" pitchFamily="18" charset="0"/>
              </a:rPr>
              <a:t>Is there someone whom you need to forgive</a:t>
            </a:r>
            <a:r>
              <a:rPr lang="en-GB" sz="2800" b="1" dirty="0" smtClean="0">
                <a:latin typeface="Baskerville Old Face" panose="02020602080505020303" pitchFamily="18" charset="0"/>
              </a:rPr>
              <a:t>?</a:t>
            </a:r>
          </a:p>
          <a:p>
            <a:pPr algn="ctr"/>
            <a:r>
              <a:rPr lang="en-GB" sz="2800" b="1" dirty="0" smtClean="0">
                <a:latin typeface="Baskerville Old Face" panose="02020602080505020303" pitchFamily="18" charset="0"/>
              </a:rPr>
              <a:t> </a:t>
            </a:r>
            <a:endParaRPr lang="en-GB" sz="2800" dirty="0">
              <a:latin typeface="Baskerville Old Face" panose="02020602080505020303" pitchFamily="18" charset="0"/>
            </a:endParaRPr>
          </a:p>
          <a:p>
            <a:pPr algn="ctr"/>
            <a:r>
              <a:rPr lang="en-GB" sz="2800" b="1" dirty="0">
                <a:latin typeface="Baskerville Old Face" panose="02020602080505020303" pitchFamily="18" charset="0"/>
              </a:rPr>
              <a:t>How could you show that person that you have forgiven them? </a:t>
            </a:r>
            <a:endParaRPr lang="en-GB" sz="28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0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382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Baskerville Old Face</vt:lpstr>
      <vt:lpstr>Calibri</vt:lpstr>
      <vt:lpstr>Lucida Handwriting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Proctor</dc:creator>
  <cp:lastModifiedBy>Cheryl Hawkings</cp:lastModifiedBy>
  <cp:revision>25</cp:revision>
  <cp:lastPrinted>2018-03-05T08:22:54Z</cp:lastPrinted>
  <dcterms:created xsi:type="dcterms:W3CDTF">2015-03-21T15:33:20Z</dcterms:created>
  <dcterms:modified xsi:type="dcterms:W3CDTF">2020-02-22T20:34:57Z</dcterms:modified>
</cp:coreProperties>
</file>