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65" r:id="rId2"/>
    <p:sldId id="267" r:id="rId3"/>
    <p:sldId id="256" r:id="rId4"/>
    <p:sldId id="257" r:id="rId5"/>
    <p:sldId id="258" r:id="rId6"/>
    <p:sldId id="259" r:id="rId7"/>
    <p:sldId id="260" r:id="rId8"/>
    <p:sldId id="261" r:id="rId9"/>
    <p:sldId id="270" r:id="rId10"/>
    <p:sldId id="268" r:id="rId11"/>
    <p:sldId id="26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0EABF4-E8FC-4C78-B914-FCA6FDD3108B}" type="datetimeFigureOut">
              <a:rPr lang="en-GB" smtClean="0"/>
              <a:t>10/10/2021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B43AD4-2FFD-4A57-9D17-A99C4260721D}" type="slidenum">
              <a:rPr lang="en-GB" smtClean="0"/>
              <a:t>‹#›</a:t>
            </a:fld>
            <a:endParaRPr lang="en-GB"/>
          </a:p>
        </p:txBody>
      </p:sp>
    </p:spTree>
    <p:extLst>
      <p:ext uri="{BB962C8B-B14F-4D97-AF65-F5344CB8AC3E}">
        <p14:creationId xmlns:p14="http://schemas.microsoft.com/office/powerpoint/2010/main" val="2821588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 </a:t>
            </a:r>
            <a:endParaRPr lang="en-GB"/>
          </a:p>
        </p:txBody>
      </p:sp>
      <p:sp>
        <p:nvSpPr>
          <p:cNvPr id="4" name="Slide Number Placeholder 3"/>
          <p:cNvSpPr>
            <a:spLocks noGrp="1"/>
          </p:cNvSpPr>
          <p:nvPr>
            <p:ph type="sldNum" sz="quarter" idx="10"/>
          </p:nvPr>
        </p:nvSpPr>
        <p:spPr/>
        <p:txBody>
          <a:bodyPr/>
          <a:lstStyle/>
          <a:p>
            <a:fld id="{891BE456-6521-40C1-94DA-DD6B95C1495E}" type="slidenum">
              <a:rPr lang="en-GB" smtClean="0"/>
              <a:t>1</a:t>
            </a:fld>
            <a:endParaRPr lang="en-GB"/>
          </a:p>
        </p:txBody>
      </p:sp>
    </p:spTree>
    <p:extLst>
      <p:ext uri="{BB962C8B-B14F-4D97-AF65-F5344CB8AC3E}">
        <p14:creationId xmlns:p14="http://schemas.microsoft.com/office/powerpoint/2010/main" val="2305912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1BE456-6521-40C1-94DA-DD6B95C1495E}" type="slidenum">
              <a:rPr lang="en-GB" smtClean="0"/>
              <a:t>2</a:t>
            </a:fld>
            <a:endParaRPr lang="en-GB"/>
          </a:p>
        </p:txBody>
      </p:sp>
    </p:spTree>
    <p:extLst>
      <p:ext uri="{BB962C8B-B14F-4D97-AF65-F5344CB8AC3E}">
        <p14:creationId xmlns:p14="http://schemas.microsoft.com/office/powerpoint/2010/main" val="2732155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1BE456-6521-40C1-94DA-DD6B95C1495E}" type="slidenum">
              <a:rPr lang="en-GB" smtClean="0"/>
              <a:t>11</a:t>
            </a:fld>
            <a:endParaRPr lang="en-GB"/>
          </a:p>
        </p:txBody>
      </p:sp>
    </p:spTree>
    <p:extLst>
      <p:ext uri="{BB962C8B-B14F-4D97-AF65-F5344CB8AC3E}">
        <p14:creationId xmlns:p14="http://schemas.microsoft.com/office/powerpoint/2010/main" val="3323401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IclFQj4l3F0"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1" y="188640"/>
            <a:ext cx="9166519" cy="923330"/>
          </a:xfrm>
          <a:prstGeom prst="rect">
            <a:avLst/>
          </a:prstGeom>
          <a:noFill/>
        </p:spPr>
        <p:txBody>
          <a:bodyPr wrap="square" rtlCol="0">
            <a:spAutoFit/>
          </a:bodyPr>
          <a:lstStyle/>
          <a:p>
            <a:pPr algn="ctr"/>
            <a:r>
              <a:rPr lang="en-GB" sz="5400" dirty="0"/>
              <a:t>Worship</a:t>
            </a:r>
          </a:p>
        </p:txBody>
      </p:sp>
      <p:sp>
        <p:nvSpPr>
          <p:cNvPr id="2" name="TextBox 1"/>
          <p:cNvSpPr txBox="1"/>
          <p:nvPr/>
        </p:nvSpPr>
        <p:spPr>
          <a:xfrm>
            <a:off x="1847528" y="2313747"/>
            <a:ext cx="2808312" cy="646331"/>
          </a:xfrm>
          <a:prstGeom prst="rect">
            <a:avLst/>
          </a:prstGeom>
          <a:noFill/>
        </p:spPr>
        <p:txBody>
          <a:bodyPr wrap="square" rtlCol="0">
            <a:spAutoFit/>
          </a:bodyPr>
          <a:lstStyle/>
          <a:p>
            <a:r>
              <a:rPr lang="en-GB" sz="3600" dirty="0">
                <a:solidFill>
                  <a:srgbClr val="FF0000"/>
                </a:solidFill>
              </a:rPr>
              <a:t>COMPASSION</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1283" y="1418295"/>
            <a:ext cx="3477543" cy="2846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824192" y="2313746"/>
            <a:ext cx="2520280" cy="646331"/>
          </a:xfrm>
          <a:prstGeom prst="rect">
            <a:avLst/>
          </a:prstGeom>
          <a:noFill/>
        </p:spPr>
        <p:txBody>
          <a:bodyPr wrap="square" rtlCol="0">
            <a:spAutoFit/>
          </a:bodyPr>
          <a:lstStyle/>
          <a:p>
            <a:r>
              <a:rPr lang="en-GB" sz="3600" dirty="0">
                <a:solidFill>
                  <a:schemeClr val="accent6"/>
                </a:solidFill>
              </a:rPr>
              <a:t>CREATIVITY</a:t>
            </a:r>
          </a:p>
        </p:txBody>
      </p:sp>
      <p:sp>
        <p:nvSpPr>
          <p:cNvPr id="5" name="TextBox 4"/>
          <p:cNvSpPr txBox="1"/>
          <p:nvPr/>
        </p:nvSpPr>
        <p:spPr>
          <a:xfrm>
            <a:off x="4511824" y="4581129"/>
            <a:ext cx="2952328" cy="646331"/>
          </a:xfrm>
          <a:prstGeom prst="rect">
            <a:avLst/>
          </a:prstGeom>
          <a:noFill/>
        </p:spPr>
        <p:txBody>
          <a:bodyPr wrap="square" rtlCol="0">
            <a:spAutoFit/>
          </a:bodyPr>
          <a:lstStyle/>
          <a:p>
            <a:pPr algn="ctr"/>
            <a:r>
              <a:rPr lang="en-GB" sz="3600" dirty="0">
                <a:solidFill>
                  <a:srgbClr val="FFC000"/>
                </a:solidFill>
              </a:rPr>
              <a:t>COURAGE</a:t>
            </a:r>
          </a:p>
        </p:txBody>
      </p:sp>
      <p:pic>
        <p:nvPicPr>
          <p:cNvPr id="6" name="Picture 2" descr="C:\Users\maddie.richardson.VERNHAMDEANPRI.005\AppData\Local\Microsoft\Windows\Temporary Internet Files\Content.IE5\GDUQWLSF\rainbow[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2199" y="5188028"/>
            <a:ext cx="3691579" cy="1845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8154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2" name="Title 1"/>
          <p:cNvSpPr>
            <a:spLocks noGrp="1"/>
          </p:cNvSpPr>
          <p:nvPr>
            <p:ph type="ctrTitle"/>
          </p:nvPr>
        </p:nvSpPr>
        <p:spPr/>
        <p:txBody>
          <a:bodyPr/>
          <a:lstStyle/>
          <a:p>
            <a:pPr marL="182880"/>
            <a:endParaRPr lang="en-GB" dirty="0"/>
          </a:p>
        </p:txBody>
      </p:sp>
      <p:grpSp>
        <p:nvGrpSpPr>
          <p:cNvPr id="4" name="Group 4"/>
          <p:cNvGrpSpPr>
            <a:grpSpLocks noChangeAspect="1"/>
          </p:cNvGrpSpPr>
          <p:nvPr/>
        </p:nvGrpSpPr>
        <p:grpSpPr bwMode="auto">
          <a:xfrm>
            <a:off x="1252029" y="13063"/>
            <a:ext cx="9490019" cy="6957391"/>
            <a:chOff x="19" y="119"/>
            <a:chExt cx="5812" cy="3965"/>
          </a:xfrm>
        </p:grpSpPr>
        <p:sp>
          <p:nvSpPr>
            <p:cNvPr id="5" name="AutoShape 3"/>
            <p:cNvSpPr>
              <a:spLocks noChangeAspect="1" noChangeArrowheads="1" noTextEdit="1"/>
            </p:cNvSpPr>
            <p:nvPr/>
          </p:nvSpPr>
          <p:spPr bwMode="auto">
            <a:xfrm>
              <a:off x="19" y="119"/>
              <a:ext cx="5758" cy="3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 y="119"/>
              <a:ext cx="5748" cy="3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
            <p:cNvSpPr>
              <a:spLocks noChangeArrowheads="1"/>
            </p:cNvSpPr>
            <p:nvPr/>
          </p:nvSpPr>
          <p:spPr bwMode="auto">
            <a:xfrm>
              <a:off x="314" y="299"/>
              <a:ext cx="1351"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Candle Prayer</a:t>
              </a:r>
              <a:endParaRPr lang="en-US" altLang="en-US"/>
            </a:p>
          </p:txBody>
        </p:sp>
        <p:sp>
          <p:nvSpPr>
            <p:cNvPr id="7" name="Rectangle 7"/>
            <p:cNvSpPr>
              <a:spLocks noChangeArrowheads="1"/>
            </p:cNvSpPr>
            <p:nvPr/>
          </p:nvSpPr>
          <p:spPr bwMode="auto">
            <a:xfrm>
              <a:off x="1697" y="29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8" name="Rectangle 8"/>
            <p:cNvSpPr>
              <a:spLocks noChangeArrowheads="1"/>
            </p:cNvSpPr>
            <p:nvPr/>
          </p:nvSpPr>
          <p:spPr bwMode="auto">
            <a:xfrm>
              <a:off x="314" y="553"/>
              <a:ext cx="1383" cy="1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Rectangle 9"/>
            <p:cNvSpPr>
              <a:spLocks noChangeArrowheads="1"/>
            </p:cNvSpPr>
            <p:nvPr/>
          </p:nvSpPr>
          <p:spPr bwMode="auto">
            <a:xfrm>
              <a:off x="314" y="688"/>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 name="Rectangle 10"/>
            <p:cNvSpPr>
              <a:spLocks noChangeArrowheads="1"/>
            </p:cNvSpPr>
            <p:nvPr/>
          </p:nvSpPr>
          <p:spPr bwMode="auto">
            <a:xfrm>
              <a:off x="314" y="1079"/>
              <a:ext cx="158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Heavenly Father</a:t>
              </a:r>
              <a:endParaRPr lang="en-US" altLang="en-US" dirty="0"/>
            </a:p>
          </p:txBody>
        </p:sp>
        <p:sp>
          <p:nvSpPr>
            <p:cNvPr id="11" name="Rectangle 11"/>
            <p:cNvSpPr>
              <a:spLocks noChangeArrowheads="1"/>
            </p:cNvSpPr>
            <p:nvPr/>
          </p:nvSpPr>
          <p:spPr bwMode="auto">
            <a:xfrm>
              <a:off x="1936" y="107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2" name="Rectangle 12"/>
            <p:cNvSpPr>
              <a:spLocks noChangeArrowheads="1"/>
            </p:cNvSpPr>
            <p:nvPr/>
          </p:nvSpPr>
          <p:spPr bwMode="auto">
            <a:xfrm>
              <a:off x="314" y="1470"/>
              <a:ext cx="24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We </a:t>
              </a:r>
              <a:r>
                <a:rPr lang="en-US" altLang="en-US" sz="3000" b="1">
                  <a:solidFill>
                    <a:srgbClr val="FFFF00"/>
                  </a:solidFill>
                  <a:latin typeface="Calibri" pitchFamily="34" charset="0"/>
                </a:rPr>
                <a:t>light these candles </a:t>
              </a:r>
              <a:r>
                <a:rPr lang="en-US" altLang="en-US" sz="3000" b="1" dirty="0">
                  <a:solidFill>
                    <a:srgbClr val="FFFF00"/>
                  </a:solidFill>
                  <a:latin typeface="Calibri" pitchFamily="34" charset="0"/>
                </a:rPr>
                <a:t>to</a:t>
              </a:r>
              <a:endParaRPr lang="en-US" altLang="en-US" dirty="0"/>
            </a:p>
          </p:txBody>
        </p:sp>
        <p:sp>
          <p:nvSpPr>
            <p:cNvPr id="13" name="Rectangle 13"/>
            <p:cNvSpPr>
              <a:spLocks noChangeArrowheads="1"/>
            </p:cNvSpPr>
            <p:nvPr/>
          </p:nvSpPr>
          <p:spPr bwMode="auto">
            <a:xfrm>
              <a:off x="19" y="708"/>
              <a:ext cx="1917"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14" name="Rectangle 14"/>
            <p:cNvSpPr>
              <a:spLocks noChangeArrowheads="1"/>
            </p:cNvSpPr>
            <p:nvPr/>
          </p:nvSpPr>
          <p:spPr bwMode="auto">
            <a:xfrm>
              <a:off x="4756" y="1470"/>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5" name="Rectangle 15"/>
            <p:cNvSpPr>
              <a:spLocks noChangeArrowheads="1"/>
            </p:cNvSpPr>
            <p:nvPr/>
          </p:nvSpPr>
          <p:spPr bwMode="auto">
            <a:xfrm>
              <a:off x="314" y="1761"/>
              <a:ext cx="224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remind us that You are</a:t>
              </a:r>
              <a:endParaRPr lang="en-US" altLang="en-US" dirty="0"/>
            </a:p>
          </p:txBody>
        </p:sp>
        <p:sp>
          <p:nvSpPr>
            <p:cNvPr id="16" name="Rectangle 16"/>
            <p:cNvSpPr>
              <a:spLocks noChangeArrowheads="1"/>
            </p:cNvSpPr>
            <p:nvPr/>
          </p:nvSpPr>
          <p:spPr bwMode="auto">
            <a:xfrm>
              <a:off x="2068" y="1168"/>
              <a:ext cx="1414"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17" name="Rectangle 17"/>
            <p:cNvSpPr>
              <a:spLocks noChangeArrowheads="1"/>
            </p:cNvSpPr>
            <p:nvPr/>
          </p:nvSpPr>
          <p:spPr bwMode="auto">
            <a:xfrm>
              <a:off x="2846" y="1761"/>
              <a:ext cx="2227"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18" name="Rectangle 18"/>
            <p:cNvSpPr>
              <a:spLocks noChangeArrowheads="1"/>
            </p:cNvSpPr>
            <p:nvPr/>
          </p:nvSpPr>
          <p:spPr bwMode="auto">
            <a:xfrm>
              <a:off x="5116" y="1761"/>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9" name="Rectangle 19"/>
            <p:cNvSpPr>
              <a:spLocks noChangeArrowheads="1"/>
            </p:cNvSpPr>
            <p:nvPr/>
          </p:nvSpPr>
          <p:spPr bwMode="auto">
            <a:xfrm>
              <a:off x="314" y="2053"/>
              <a:ext cx="213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the light of the world.</a:t>
              </a:r>
              <a:endParaRPr lang="en-US" altLang="en-US" dirty="0"/>
            </a:p>
          </p:txBody>
        </p:sp>
        <p:sp>
          <p:nvSpPr>
            <p:cNvPr id="20" name="Rectangle 20"/>
            <p:cNvSpPr>
              <a:spLocks noChangeArrowheads="1"/>
            </p:cNvSpPr>
            <p:nvPr/>
          </p:nvSpPr>
          <p:spPr bwMode="auto">
            <a:xfrm>
              <a:off x="2483" y="2053"/>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1" name="Rectangle 21"/>
            <p:cNvSpPr>
              <a:spLocks noChangeArrowheads="1"/>
            </p:cNvSpPr>
            <p:nvPr/>
          </p:nvSpPr>
          <p:spPr bwMode="auto">
            <a:xfrm>
              <a:off x="314" y="2345"/>
              <a:ext cx="2289"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We come together now</a:t>
              </a:r>
              <a:endParaRPr lang="en-US" altLang="en-US" dirty="0"/>
            </a:p>
          </p:txBody>
        </p:sp>
        <p:sp>
          <p:nvSpPr>
            <p:cNvPr id="22" name="Rectangle 22"/>
            <p:cNvSpPr>
              <a:spLocks noChangeArrowheads="1"/>
            </p:cNvSpPr>
            <p:nvPr/>
          </p:nvSpPr>
          <p:spPr bwMode="auto">
            <a:xfrm>
              <a:off x="2654" y="2345"/>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3" name="Rectangle 23"/>
            <p:cNvSpPr>
              <a:spLocks noChangeArrowheads="1"/>
            </p:cNvSpPr>
            <p:nvPr/>
          </p:nvSpPr>
          <p:spPr bwMode="auto">
            <a:xfrm>
              <a:off x="2708" y="2345"/>
              <a:ext cx="206"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to</a:t>
              </a:r>
              <a:endParaRPr lang="en-US" altLang="en-US" dirty="0"/>
            </a:p>
          </p:txBody>
        </p:sp>
        <p:sp>
          <p:nvSpPr>
            <p:cNvPr id="24" name="Rectangle 24"/>
            <p:cNvSpPr>
              <a:spLocks noChangeArrowheads="1"/>
            </p:cNvSpPr>
            <p:nvPr/>
          </p:nvSpPr>
          <p:spPr bwMode="auto">
            <a:xfrm>
              <a:off x="2919" y="2345"/>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5" name="Rectangle 25"/>
            <p:cNvSpPr>
              <a:spLocks noChangeArrowheads="1"/>
            </p:cNvSpPr>
            <p:nvPr/>
          </p:nvSpPr>
          <p:spPr bwMode="auto">
            <a:xfrm>
              <a:off x="2973" y="2345"/>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6" name="Rectangle 26"/>
            <p:cNvSpPr>
              <a:spLocks noChangeArrowheads="1"/>
            </p:cNvSpPr>
            <p:nvPr/>
          </p:nvSpPr>
          <p:spPr bwMode="auto">
            <a:xfrm>
              <a:off x="3027" y="2345"/>
              <a:ext cx="201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7" name="Rectangle 27"/>
            <p:cNvSpPr>
              <a:spLocks noChangeArrowheads="1"/>
            </p:cNvSpPr>
            <p:nvPr/>
          </p:nvSpPr>
          <p:spPr bwMode="auto">
            <a:xfrm>
              <a:off x="314" y="2637"/>
              <a:ext cx="177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pray and to praise</a:t>
              </a:r>
              <a:endParaRPr lang="en-US" altLang="en-US" dirty="0"/>
            </a:p>
          </p:txBody>
        </p:sp>
        <p:sp>
          <p:nvSpPr>
            <p:cNvPr id="28" name="Rectangle 28"/>
            <p:cNvSpPr>
              <a:spLocks noChangeArrowheads="1"/>
            </p:cNvSpPr>
            <p:nvPr/>
          </p:nvSpPr>
          <p:spPr bwMode="auto">
            <a:xfrm>
              <a:off x="2233" y="2637"/>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9" name="Rectangle 29"/>
            <p:cNvSpPr>
              <a:spLocks noChangeArrowheads="1"/>
            </p:cNvSpPr>
            <p:nvPr/>
          </p:nvSpPr>
          <p:spPr bwMode="auto">
            <a:xfrm>
              <a:off x="2131" y="2644"/>
              <a:ext cx="62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and to</a:t>
              </a:r>
              <a:endParaRPr lang="en-US" altLang="en-US" dirty="0"/>
            </a:p>
          </p:txBody>
        </p:sp>
        <p:sp>
          <p:nvSpPr>
            <p:cNvPr id="30" name="Rectangle 30"/>
            <p:cNvSpPr>
              <a:spLocks noChangeArrowheads="1"/>
            </p:cNvSpPr>
            <p:nvPr/>
          </p:nvSpPr>
          <p:spPr bwMode="auto">
            <a:xfrm>
              <a:off x="2927" y="2637"/>
              <a:ext cx="180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31" name="Rectangle 31"/>
            <p:cNvSpPr>
              <a:spLocks noChangeArrowheads="1"/>
            </p:cNvSpPr>
            <p:nvPr/>
          </p:nvSpPr>
          <p:spPr bwMode="auto">
            <a:xfrm>
              <a:off x="4765" y="2637"/>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24" name="Rectangle 32"/>
            <p:cNvSpPr>
              <a:spLocks noChangeArrowheads="1"/>
            </p:cNvSpPr>
            <p:nvPr/>
          </p:nvSpPr>
          <p:spPr bwMode="auto">
            <a:xfrm>
              <a:off x="314" y="2929"/>
              <a:ext cx="1956"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remove all darkness</a:t>
              </a:r>
              <a:endParaRPr lang="en-US" altLang="en-US" dirty="0"/>
            </a:p>
          </p:txBody>
        </p:sp>
        <p:sp>
          <p:nvSpPr>
            <p:cNvPr id="1025" name="Rectangle 33"/>
            <p:cNvSpPr>
              <a:spLocks noChangeArrowheads="1"/>
            </p:cNvSpPr>
            <p:nvPr/>
          </p:nvSpPr>
          <p:spPr bwMode="auto">
            <a:xfrm>
              <a:off x="2305" y="292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27" name="Rectangle 34"/>
            <p:cNvSpPr>
              <a:spLocks noChangeArrowheads="1"/>
            </p:cNvSpPr>
            <p:nvPr/>
          </p:nvSpPr>
          <p:spPr bwMode="auto">
            <a:xfrm>
              <a:off x="2359" y="2929"/>
              <a:ext cx="159"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0" name="Rectangle 36"/>
            <p:cNvSpPr>
              <a:spLocks noChangeArrowheads="1"/>
            </p:cNvSpPr>
            <p:nvPr/>
          </p:nvSpPr>
          <p:spPr bwMode="auto">
            <a:xfrm>
              <a:off x="4954" y="292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1" name="Rectangle 37"/>
            <p:cNvSpPr>
              <a:spLocks noChangeArrowheads="1"/>
            </p:cNvSpPr>
            <p:nvPr/>
          </p:nvSpPr>
          <p:spPr bwMode="auto">
            <a:xfrm>
              <a:off x="314" y="3221"/>
              <a:ext cx="86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from our</a:t>
              </a:r>
              <a:endParaRPr lang="en-US" altLang="en-US"/>
            </a:p>
          </p:txBody>
        </p:sp>
        <p:sp>
          <p:nvSpPr>
            <p:cNvPr id="1032" name="Rectangle 38"/>
            <p:cNvSpPr>
              <a:spLocks noChangeArrowheads="1"/>
            </p:cNvSpPr>
            <p:nvPr/>
          </p:nvSpPr>
          <p:spPr bwMode="auto">
            <a:xfrm>
              <a:off x="1194" y="3221"/>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3" name="Rectangle 39"/>
            <p:cNvSpPr>
              <a:spLocks noChangeArrowheads="1"/>
            </p:cNvSpPr>
            <p:nvPr/>
          </p:nvSpPr>
          <p:spPr bwMode="auto">
            <a:xfrm>
              <a:off x="1248" y="3221"/>
              <a:ext cx="180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hearts and minds. </a:t>
              </a:r>
              <a:endParaRPr lang="en-US" altLang="en-US"/>
            </a:p>
          </p:txBody>
        </p:sp>
        <p:sp>
          <p:nvSpPr>
            <p:cNvPr id="1034" name="Rectangle 40"/>
            <p:cNvSpPr>
              <a:spLocks noChangeArrowheads="1"/>
            </p:cNvSpPr>
            <p:nvPr/>
          </p:nvSpPr>
          <p:spPr bwMode="auto">
            <a:xfrm>
              <a:off x="3084" y="3221"/>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5" name="Rectangle 41"/>
            <p:cNvSpPr>
              <a:spLocks noChangeArrowheads="1"/>
            </p:cNvSpPr>
            <p:nvPr/>
          </p:nvSpPr>
          <p:spPr bwMode="auto">
            <a:xfrm>
              <a:off x="314" y="3512"/>
              <a:ext cx="579"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Amen</a:t>
              </a:r>
              <a:endParaRPr lang="en-US" altLang="en-US"/>
            </a:p>
          </p:txBody>
        </p:sp>
        <p:sp>
          <p:nvSpPr>
            <p:cNvPr id="1036" name="Rectangle 42"/>
            <p:cNvSpPr>
              <a:spLocks noChangeArrowheads="1"/>
            </p:cNvSpPr>
            <p:nvPr/>
          </p:nvSpPr>
          <p:spPr bwMode="auto">
            <a:xfrm>
              <a:off x="903" y="3512"/>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grpSp>
    </p:spTree>
    <p:extLst>
      <p:ext uri="{BB962C8B-B14F-4D97-AF65-F5344CB8AC3E}">
        <p14:creationId xmlns:p14="http://schemas.microsoft.com/office/powerpoint/2010/main" val="180856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Worship </a:t>
            </a:r>
            <a:r>
              <a:rPr lang="en-GB" dirty="0" smtClean="0"/>
              <a:t>11</a:t>
            </a:r>
            <a:r>
              <a:rPr lang="en-GB" baseline="30000" dirty="0" smtClean="0"/>
              <a:t>th</a:t>
            </a:r>
            <a:r>
              <a:rPr lang="en-GB" dirty="0" smtClean="0"/>
              <a:t> </a:t>
            </a:r>
            <a:r>
              <a:rPr lang="en-GB" dirty="0" smtClean="0"/>
              <a:t>October 2021</a:t>
            </a:r>
            <a:endParaRPr lang="en-GB" dirty="0"/>
          </a:p>
        </p:txBody>
      </p:sp>
      <p:sp>
        <p:nvSpPr>
          <p:cNvPr id="3" name="Subtitle 2"/>
          <p:cNvSpPr>
            <a:spLocks noGrp="1"/>
          </p:cNvSpPr>
          <p:nvPr>
            <p:ph type="subTitle" idx="1"/>
          </p:nvPr>
        </p:nvSpPr>
        <p:spPr/>
        <p:txBody>
          <a:bodyPr>
            <a:normAutofit fontScale="62500" lnSpcReduction="20000"/>
          </a:bodyPr>
          <a:lstStyle/>
          <a:p>
            <a:pPr algn="ctr"/>
            <a:r>
              <a:rPr lang="en-GB" sz="6000" dirty="0" smtClean="0"/>
              <a:t>Hope-</a:t>
            </a:r>
            <a:r>
              <a:rPr lang="en-GB" sz="6000" dirty="0"/>
              <a:t>Our actions give hope to others</a:t>
            </a:r>
            <a:endParaRPr lang="en-GB" sz="6000" dirty="0"/>
          </a:p>
        </p:txBody>
      </p:sp>
      <p:pic>
        <p:nvPicPr>
          <p:cNvPr id="4" name="Picture 3" descr="Hope - Highway Sign 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8243" y="0"/>
            <a:ext cx="3611316" cy="2404534"/>
          </a:xfrm>
          <a:prstGeom prst="rect">
            <a:avLst/>
          </a:prstGeom>
        </p:spPr>
      </p:pic>
    </p:spTree>
    <p:extLst>
      <p:ext uri="{BB962C8B-B14F-4D97-AF65-F5344CB8AC3E}">
        <p14:creationId xmlns:p14="http://schemas.microsoft.com/office/powerpoint/2010/main" val="3218063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75399" y="2252029"/>
            <a:ext cx="8596668" cy="3880773"/>
          </a:xfrm>
        </p:spPr>
        <p:txBody>
          <a:bodyPr/>
          <a:lstStyle/>
          <a:p>
            <a:pPr marL="0" indent="0">
              <a:buNone/>
            </a:pPr>
            <a:r>
              <a:rPr lang="en-GB" sz="4400" dirty="0"/>
              <a:t>Leader - We meet in the presence of God who </a:t>
            </a:r>
            <a:endParaRPr lang="en-GB" sz="4400" dirty="0" smtClean="0"/>
          </a:p>
          <a:p>
            <a:pPr marL="0" indent="0">
              <a:buNone/>
            </a:pPr>
            <a:endParaRPr lang="en-GB" sz="4400" dirty="0"/>
          </a:p>
          <a:p>
            <a:pPr marL="0" indent="0">
              <a:buNone/>
            </a:pPr>
            <a:r>
              <a:rPr lang="en-GB" sz="4400" dirty="0" smtClean="0"/>
              <a:t>Response </a:t>
            </a:r>
            <a:r>
              <a:rPr lang="en-GB" sz="4400" dirty="0"/>
              <a:t>– gives us hope</a:t>
            </a:r>
            <a:endParaRPr lang="en-GB" sz="4400" dirty="0"/>
          </a:p>
        </p:txBody>
      </p:sp>
    </p:spTree>
    <p:extLst>
      <p:ext uri="{BB962C8B-B14F-4D97-AF65-F5344CB8AC3E}">
        <p14:creationId xmlns:p14="http://schemas.microsoft.com/office/powerpoint/2010/main" val="1934748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What do you think is happening in this picture? Who do you think this man is? Watch this news item to find out more: https://www.bbc.co.uk/news/av/ukengland-leeds52213388/coronavirusgrimsby-teacher-delivering-dozensoflunches-a-day </a:t>
            </a:r>
            <a:endParaRPr lang="en-GB" dirty="0" smtClean="0"/>
          </a:p>
          <a:p>
            <a:endParaRPr lang="en-GB" dirty="0"/>
          </a:p>
          <a:p>
            <a:endParaRPr lang="en-GB"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5669" y="3510844"/>
            <a:ext cx="3480371" cy="2316029"/>
          </a:xfrm>
          <a:prstGeom prst="rect">
            <a:avLst/>
          </a:prstGeom>
        </p:spPr>
      </p:pic>
    </p:spTree>
    <p:extLst>
      <p:ext uri="{BB962C8B-B14F-4D97-AF65-F5344CB8AC3E}">
        <p14:creationId xmlns:p14="http://schemas.microsoft.com/office/powerpoint/2010/main" val="3787096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How is he being a hope carrier? </a:t>
            </a:r>
            <a:endParaRPr lang="en-GB" dirty="0" smtClean="0"/>
          </a:p>
          <a:p>
            <a:pPr marL="0" indent="0">
              <a:buNone/>
            </a:pPr>
            <a:r>
              <a:rPr lang="en-GB" dirty="0" smtClean="0"/>
              <a:t>How </a:t>
            </a:r>
            <a:r>
              <a:rPr lang="en-GB" dirty="0"/>
              <a:t>could you be a hope carrier? </a:t>
            </a:r>
            <a:endParaRPr lang="en-GB" dirty="0" smtClean="0"/>
          </a:p>
          <a:p>
            <a:pPr marL="0" indent="0">
              <a:buNone/>
            </a:pPr>
            <a:r>
              <a:rPr lang="en-GB" dirty="0" smtClean="0"/>
              <a:t>The </a:t>
            </a:r>
            <a:r>
              <a:rPr lang="en-GB" dirty="0"/>
              <a:t>word of God is spread not only by passing on the message verbally. We can pass the message on by the way we behave—particularly towards others. What examples can you think of?</a:t>
            </a:r>
          </a:p>
          <a:p>
            <a:pPr marL="0" indent="0">
              <a:buNone/>
            </a:pPr>
            <a:endParaRPr lang="en-GB" dirty="0"/>
          </a:p>
        </p:txBody>
      </p:sp>
    </p:spTree>
    <p:extLst>
      <p:ext uri="{BB962C8B-B14F-4D97-AF65-F5344CB8AC3E}">
        <p14:creationId xmlns:p14="http://schemas.microsoft.com/office/powerpoint/2010/main" val="1179960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Use the EXAMEN prayer to reflect on your hopes. It has 5 steps, so you might like to count them on your fingers. </a:t>
            </a:r>
            <a:endParaRPr lang="en-GB" dirty="0" smtClean="0"/>
          </a:p>
          <a:p>
            <a:r>
              <a:rPr lang="en-GB" dirty="0" smtClean="0"/>
              <a:t>1</a:t>
            </a:r>
            <a:r>
              <a:rPr lang="en-GB" dirty="0"/>
              <a:t>. GIVE THANKS for something that was good today </a:t>
            </a:r>
            <a:endParaRPr lang="en-GB" dirty="0" smtClean="0"/>
          </a:p>
          <a:p>
            <a:r>
              <a:rPr lang="en-GB" dirty="0" smtClean="0"/>
              <a:t>2</a:t>
            </a:r>
            <a:r>
              <a:rPr lang="en-GB" dirty="0"/>
              <a:t>. ASK FOR HELP with something you have lost hope </a:t>
            </a:r>
            <a:r>
              <a:rPr lang="en-GB" dirty="0" smtClean="0"/>
              <a:t>for</a:t>
            </a:r>
          </a:p>
          <a:p>
            <a:r>
              <a:rPr lang="en-GB" dirty="0" smtClean="0"/>
              <a:t> </a:t>
            </a:r>
            <a:r>
              <a:rPr lang="en-GB" dirty="0"/>
              <a:t>3. REFLECT on your day and think about the things that made you feel hopeful and the things that felt unhopeful </a:t>
            </a:r>
            <a:endParaRPr lang="en-GB" dirty="0" smtClean="0"/>
          </a:p>
          <a:p>
            <a:r>
              <a:rPr lang="en-GB" dirty="0" smtClean="0"/>
              <a:t>4</a:t>
            </a:r>
            <a:r>
              <a:rPr lang="en-GB" dirty="0"/>
              <a:t>. SAY SORRY for the times you gave up hope, or took away someone else’s </a:t>
            </a:r>
            <a:r>
              <a:rPr lang="en-GB" dirty="0" smtClean="0"/>
              <a:t>hope</a:t>
            </a:r>
          </a:p>
          <a:p>
            <a:r>
              <a:rPr lang="en-GB" dirty="0" smtClean="0"/>
              <a:t> </a:t>
            </a:r>
            <a:r>
              <a:rPr lang="en-GB" dirty="0"/>
              <a:t>5. DECIDE how you will keep hold of hope tomorrow</a:t>
            </a:r>
            <a:endParaRPr lang="en-GB" dirty="0"/>
          </a:p>
        </p:txBody>
      </p:sp>
      <p:pic>
        <p:nvPicPr>
          <p:cNvPr id="5" name="Picture 4" descr="Person's Right Hand · Free Stock Ph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1345" y="508000"/>
            <a:ext cx="2286000" cy="1524000"/>
          </a:xfrm>
          <a:prstGeom prst="rect">
            <a:avLst/>
          </a:prstGeom>
        </p:spPr>
      </p:pic>
    </p:spTree>
    <p:extLst>
      <p:ext uri="{BB962C8B-B14F-4D97-AF65-F5344CB8AC3E}">
        <p14:creationId xmlns:p14="http://schemas.microsoft.com/office/powerpoint/2010/main" val="4166799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Listen to this song on You Tube- How does it link to being a hope carrier?</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www.youtube.com/watch?v=IclFQj4l3F0</a:t>
            </a:r>
            <a:r>
              <a:rPr lang="en-GB" dirty="0" smtClean="0"/>
              <a:t> </a:t>
            </a:r>
            <a:endParaRPr lang="en-GB" dirty="0"/>
          </a:p>
        </p:txBody>
      </p:sp>
    </p:spTree>
    <p:extLst>
      <p:ext uri="{BB962C8B-B14F-4D97-AF65-F5344CB8AC3E}">
        <p14:creationId xmlns:p14="http://schemas.microsoft.com/office/powerpoint/2010/main" val="2955956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Leader - Go in peace, </a:t>
            </a:r>
            <a:endParaRPr lang="en-GB" dirty="0" smtClean="0"/>
          </a:p>
          <a:p>
            <a:r>
              <a:rPr lang="en-GB" dirty="0" smtClean="0"/>
              <a:t>Response- </a:t>
            </a:r>
            <a:r>
              <a:rPr lang="en-GB" dirty="0"/>
              <a:t>We go in peace </a:t>
            </a:r>
            <a:endParaRPr lang="en-GB" dirty="0" smtClean="0"/>
          </a:p>
          <a:p>
            <a:r>
              <a:rPr lang="en-GB" dirty="0" smtClean="0"/>
              <a:t>Leader </a:t>
            </a:r>
            <a:r>
              <a:rPr lang="en-GB" dirty="0"/>
              <a:t>- Go in </a:t>
            </a:r>
            <a:r>
              <a:rPr lang="en-GB" dirty="0" smtClean="0"/>
              <a:t>joy</a:t>
            </a:r>
          </a:p>
          <a:p>
            <a:r>
              <a:rPr lang="en-GB" dirty="0" smtClean="0"/>
              <a:t> </a:t>
            </a:r>
            <a:r>
              <a:rPr lang="en-GB" dirty="0"/>
              <a:t>Response- We go in joy </a:t>
            </a:r>
            <a:endParaRPr lang="en-GB" dirty="0" smtClean="0"/>
          </a:p>
          <a:p>
            <a:r>
              <a:rPr lang="en-GB" dirty="0" smtClean="0"/>
              <a:t>Leader- </a:t>
            </a:r>
            <a:r>
              <a:rPr lang="en-GB" dirty="0"/>
              <a:t>Go in love </a:t>
            </a:r>
            <a:endParaRPr lang="en-GB" dirty="0" smtClean="0"/>
          </a:p>
          <a:p>
            <a:r>
              <a:rPr lang="en-GB" dirty="0" smtClean="0"/>
              <a:t>Response- </a:t>
            </a:r>
            <a:r>
              <a:rPr lang="en-GB" dirty="0"/>
              <a:t>We go in love Amen.</a:t>
            </a:r>
          </a:p>
        </p:txBody>
      </p:sp>
      <p:pic>
        <p:nvPicPr>
          <p:cNvPr id="4" name="Picture 3" descr="White Candle · Free Stock Ph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9633" y="383661"/>
            <a:ext cx="4283529" cy="2855686"/>
          </a:xfrm>
          <a:prstGeom prst="rect">
            <a:avLst/>
          </a:prstGeom>
        </p:spPr>
      </p:pic>
    </p:spTree>
    <p:extLst>
      <p:ext uri="{BB962C8B-B14F-4D97-AF65-F5344CB8AC3E}">
        <p14:creationId xmlns:p14="http://schemas.microsoft.com/office/powerpoint/2010/main" val="4033368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792"/>
          <a:stretch/>
        </p:blipFill>
        <p:spPr bwMode="auto">
          <a:xfrm>
            <a:off x="1524000" y="0"/>
            <a:ext cx="9144000" cy="70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3836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5560" y="1844824"/>
            <a:ext cx="7848872" cy="4247317"/>
          </a:xfrm>
          <a:prstGeom prst="rect">
            <a:avLst/>
          </a:prstGeom>
        </p:spPr>
        <p:txBody>
          <a:bodyPr wrap="square">
            <a:spAutoFit/>
          </a:bodyPr>
          <a:lstStyle/>
          <a:p>
            <a:pPr algn="ctr"/>
            <a:r>
              <a:rPr lang="en-GB" altLang="en-US" sz="5400" dirty="0">
                <a:latin typeface="Comic Sans MS" pitchFamily="66" charset="0"/>
              </a:rPr>
              <a:t>May the peace of </a:t>
            </a:r>
            <a:endParaRPr lang="en-GB" altLang="en-US" sz="5400" dirty="0" smtClean="0">
              <a:latin typeface="Comic Sans MS" pitchFamily="66" charset="0"/>
            </a:endParaRPr>
          </a:p>
          <a:p>
            <a:pPr algn="ctr"/>
            <a:r>
              <a:rPr lang="en-GB" altLang="en-US" sz="5400" dirty="0" smtClean="0">
                <a:latin typeface="Comic Sans MS" pitchFamily="66" charset="0"/>
              </a:rPr>
              <a:t>The </a:t>
            </a:r>
            <a:r>
              <a:rPr lang="en-GB" altLang="en-US" sz="5400" dirty="0">
                <a:latin typeface="Comic Sans MS" pitchFamily="66" charset="0"/>
              </a:rPr>
              <a:t>Lord be with you always</a:t>
            </a:r>
            <a:br>
              <a:rPr lang="en-GB" altLang="en-US" sz="5400" dirty="0">
                <a:latin typeface="Comic Sans MS" pitchFamily="66" charset="0"/>
              </a:rPr>
            </a:br>
            <a:r>
              <a:rPr lang="en-GB" altLang="en-US" sz="5400" dirty="0">
                <a:latin typeface="Comic Sans MS" pitchFamily="66" charset="0"/>
              </a:rPr>
              <a:t/>
            </a:r>
            <a:br>
              <a:rPr lang="en-GB" altLang="en-US" sz="5400" dirty="0">
                <a:latin typeface="Comic Sans MS" pitchFamily="66" charset="0"/>
              </a:rPr>
            </a:br>
            <a:r>
              <a:rPr lang="en-GB" altLang="en-US" sz="5400" dirty="0">
                <a:latin typeface="Comic Sans MS" pitchFamily="66" charset="0"/>
              </a:rPr>
              <a:t>And also with you</a:t>
            </a:r>
            <a:endParaRPr lang="en-GB" sz="5400" dirty="0"/>
          </a:p>
        </p:txBody>
      </p:sp>
      <p:pic>
        <p:nvPicPr>
          <p:cNvPr id="1026" name="Picture 2" descr="C:\Users\clare.price.VERNHAMDEANPRI\AppData\Local\Microsoft\Windows\Temporary Internet Files\Content.IE5\THZ3ABVA\7977942-a-free-flying-white-dove-with-olive-branch[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896" y="280492"/>
            <a:ext cx="1600200" cy="1257300"/>
          </a:xfrm>
          <a:prstGeom prst="rect">
            <a:avLst/>
          </a:prstGeom>
          <a:ln>
            <a:noFill/>
          </a:ln>
          <a:effectLst>
            <a:glow rad="101600">
              <a:srgbClr val="CCFFFF">
                <a:alpha val="60000"/>
              </a:srgbClr>
            </a:glow>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29991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40</TotalTime>
  <Words>348</Words>
  <Application>Microsoft Office PowerPoint</Application>
  <PresentationFormat>Widescreen</PresentationFormat>
  <Paragraphs>68</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Trebuchet MS</vt:lpstr>
      <vt:lpstr>Wingdings 3</vt:lpstr>
      <vt:lpstr>Facet</vt:lpstr>
      <vt:lpstr>PowerPoint Presentation</vt:lpstr>
      <vt:lpstr>PowerPoint Presentation</vt:lpstr>
      <vt:lpstr>Worship 11th October 2021</vt:lpstr>
      <vt:lpstr>PowerPoint Presentation</vt:lpstr>
      <vt:lpstr>PowerPoint Presentation</vt:lpstr>
      <vt:lpstr>PowerPoint Presentation</vt:lpstr>
      <vt:lpstr>PowerPoint Presentation</vt:lpstr>
      <vt:lpstr>Listen to this song on You Tube- How does it link to being a hope carrier?</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Worship 4th October 2021</dc:title>
  <dc:creator>Cheryl Hawkings</dc:creator>
  <cp:lastModifiedBy>Cheryl Hawkings</cp:lastModifiedBy>
  <cp:revision>5</cp:revision>
  <dcterms:created xsi:type="dcterms:W3CDTF">2021-10-03T20:18:56Z</dcterms:created>
  <dcterms:modified xsi:type="dcterms:W3CDTF">2021-10-10T18:17:04Z</dcterms:modified>
</cp:coreProperties>
</file>