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84" r:id="rId5"/>
    <p:sldId id="285" r:id="rId6"/>
    <p:sldId id="286" r:id="rId7"/>
    <p:sldId id="260" r:id="rId8"/>
    <p:sldId id="283" r:id="rId9"/>
    <p:sldId id="281" r:id="rId10"/>
    <p:sldId id="268" r:id="rId11"/>
    <p:sldId id="266" r:id="rId12"/>
    <p:sldId id="278" r:id="rId13"/>
    <p:sldId id="276" r:id="rId14"/>
    <p:sldId id="279" r:id="rId15"/>
    <p:sldId id="277" r:id="rId16"/>
    <p:sldId id="280" r:id="rId17"/>
    <p:sldId id="275" r:id="rId18"/>
    <p:sldId id="265" r:id="rId19"/>
    <p:sldId id="267" r:id="rId20"/>
    <p:sldId id="272" r:id="rId21"/>
    <p:sldId id="282" r:id="rId22"/>
    <p:sldId id="287" r:id="rId23"/>
    <p:sldId id="27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12373"/>
    <a:srgbClr val="EF85CE"/>
    <a:srgbClr val="FF6699"/>
    <a:srgbClr val="F5B1E0"/>
    <a:srgbClr val="FF3399"/>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26A4F-E9E8-4AB0-B5B0-B507C3662E6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8F5A3A-E9A6-4536-A9CC-1B8EEA1664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E407B3C-9762-4635-BD8B-B5BA72225C36}"/>
              </a:ext>
            </a:extLst>
          </p:cNvPr>
          <p:cNvSpPr>
            <a:spLocks noGrp="1"/>
          </p:cNvSpPr>
          <p:nvPr>
            <p:ph type="dt" sz="half" idx="10"/>
          </p:nvPr>
        </p:nvSpPr>
        <p:spPr/>
        <p:txBody>
          <a:bodyPr/>
          <a:lstStyle/>
          <a:p>
            <a:fld id="{1EF8F66A-8E73-4B67-B3CF-C94C35CFC9C7}" type="datetimeFigureOut">
              <a:rPr lang="en-GB" smtClean="0"/>
              <a:t>01/03/2021</a:t>
            </a:fld>
            <a:endParaRPr lang="en-GB"/>
          </a:p>
        </p:txBody>
      </p:sp>
      <p:sp>
        <p:nvSpPr>
          <p:cNvPr id="5" name="Footer Placeholder 4">
            <a:extLst>
              <a:ext uri="{FF2B5EF4-FFF2-40B4-BE49-F238E27FC236}">
                <a16:creationId xmlns:a16="http://schemas.microsoft.com/office/drawing/2014/main" id="{9E4425F0-5AFB-4DFF-B949-D2D2293EA8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3BE76-DE1D-450F-B1F3-822EE16204A6}"/>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4277050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0ACFB-FA8E-45CE-A873-4BA170FA5D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D02A23-2BEE-4900-AC71-078E0B96D7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9469D3-E0B8-49A9-80A6-CAD54040B1D0}"/>
              </a:ext>
            </a:extLst>
          </p:cNvPr>
          <p:cNvSpPr>
            <a:spLocks noGrp="1"/>
          </p:cNvSpPr>
          <p:nvPr>
            <p:ph type="dt" sz="half" idx="10"/>
          </p:nvPr>
        </p:nvSpPr>
        <p:spPr/>
        <p:txBody>
          <a:bodyPr/>
          <a:lstStyle/>
          <a:p>
            <a:fld id="{1EF8F66A-8E73-4B67-B3CF-C94C35CFC9C7}" type="datetimeFigureOut">
              <a:rPr lang="en-GB" smtClean="0"/>
              <a:t>01/03/2021</a:t>
            </a:fld>
            <a:endParaRPr lang="en-GB"/>
          </a:p>
        </p:txBody>
      </p:sp>
      <p:sp>
        <p:nvSpPr>
          <p:cNvPr id="5" name="Footer Placeholder 4">
            <a:extLst>
              <a:ext uri="{FF2B5EF4-FFF2-40B4-BE49-F238E27FC236}">
                <a16:creationId xmlns:a16="http://schemas.microsoft.com/office/drawing/2014/main" id="{C93408CE-7E5D-42E2-979D-084DF1C206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6BBEF5-D023-4DDE-9E7C-8931F4C02EE4}"/>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2562840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FC1E9-42B1-4305-9F7D-6F34CCBB0E7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6F335B9-6348-473D-A6EF-5782E404EE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67558E-324B-46C6-A795-73D9DAC0D157}"/>
              </a:ext>
            </a:extLst>
          </p:cNvPr>
          <p:cNvSpPr>
            <a:spLocks noGrp="1"/>
          </p:cNvSpPr>
          <p:nvPr>
            <p:ph type="dt" sz="half" idx="10"/>
          </p:nvPr>
        </p:nvSpPr>
        <p:spPr/>
        <p:txBody>
          <a:bodyPr/>
          <a:lstStyle/>
          <a:p>
            <a:fld id="{1EF8F66A-8E73-4B67-B3CF-C94C35CFC9C7}" type="datetimeFigureOut">
              <a:rPr lang="en-GB" smtClean="0"/>
              <a:t>01/03/2021</a:t>
            </a:fld>
            <a:endParaRPr lang="en-GB"/>
          </a:p>
        </p:txBody>
      </p:sp>
      <p:sp>
        <p:nvSpPr>
          <p:cNvPr id="5" name="Footer Placeholder 4">
            <a:extLst>
              <a:ext uri="{FF2B5EF4-FFF2-40B4-BE49-F238E27FC236}">
                <a16:creationId xmlns:a16="http://schemas.microsoft.com/office/drawing/2014/main" id="{33639D7B-BC19-484F-805B-2B563ADFCF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1E50A1-52C6-480A-AD33-45E770EEF2BD}"/>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3001140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3ABBD-87A3-4110-8A14-4E35A99DC8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BA9076-3C42-4C77-97B1-A8ECAC3927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6CD8E38-25A3-4AB4-AFAD-8C7ED2932B1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37EFA78-053A-4F14-8B41-D777FC986CCE}"/>
              </a:ext>
            </a:extLst>
          </p:cNvPr>
          <p:cNvSpPr>
            <a:spLocks noGrp="1"/>
          </p:cNvSpPr>
          <p:nvPr>
            <p:ph type="dt" sz="half" idx="10"/>
          </p:nvPr>
        </p:nvSpPr>
        <p:spPr/>
        <p:txBody>
          <a:bodyPr/>
          <a:lstStyle/>
          <a:p>
            <a:fld id="{1EF8F66A-8E73-4B67-B3CF-C94C35CFC9C7}" type="datetimeFigureOut">
              <a:rPr lang="en-GB" smtClean="0"/>
              <a:t>01/03/2021</a:t>
            </a:fld>
            <a:endParaRPr lang="en-GB"/>
          </a:p>
        </p:txBody>
      </p:sp>
      <p:sp>
        <p:nvSpPr>
          <p:cNvPr id="6" name="Footer Placeholder 5">
            <a:extLst>
              <a:ext uri="{FF2B5EF4-FFF2-40B4-BE49-F238E27FC236}">
                <a16:creationId xmlns:a16="http://schemas.microsoft.com/office/drawing/2014/main" id="{4A6624D4-9114-446C-9E88-DBB5919F42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AE0D17-5130-4D0E-9202-988590C9E73E}"/>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1121673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0CEF7-F321-4050-8EC8-1FEDBC37123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97B843-9004-4B2B-ABE3-FA775CC49C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7CA9753-6045-4688-B2E3-141B3FDB518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6F50D6-A93D-4628-8EA5-FED0DCB61D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0F442E8-CFBD-4C8C-A05D-18B8039F7E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F27F2BA-FA04-42A7-9C03-3421DD18256F}"/>
              </a:ext>
            </a:extLst>
          </p:cNvPr>
          <p:cNvSpPr>
            <a:spLocks noGrp="1"/>
          </p:cNvSpPr>
          <p:nvPr>
            <p:ph type="dt" sz="half" idx="10"/>
          </p:nvPr>
        </p:nvSpPr>
        <p:spPr/>
        <p:txBody>
          <a:bodyPr/>
          <a:lstStyle/>
          <a:p>
            <a:fld id="{1EF8F66A-8E73-4B67-B3CF-C94C35CFC9C7}" type="datetimeFigureOut">
              <a:rPr lang="en-GB" smtClean="0"/>
              <a:t>01/03/2021</a:t>
            </a:fld>
            <a:endParaRPr lang="en-GB"/>
          </a:p>
        </p:txBody>
      </p:sp>
      <p:sp>
        <p:nvSpPr>
          <p:cNvPr id="8" name="Footer Placeholder 7">
            <a:extLst>
              <a:ext uri="{FF2B5EF4-FFF2-40B4-BE49-F238E27FC236}">
                <a16:creationId xmlns:a16="http://schemas.microsoft.com/office/drawing/2014/main" id="{99F099DA-2227-461A-A881-842A57E831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A8C3E5-3CB6-4636-AD34-1715F7B118A3}"/>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1350606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1DABD-ACF3-4AE6-BA88-0AFCD9E469A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8AD9A0D-A4C2-4A03-8A33-315E3DB52133}"/>
              </a:ext>
            </a:extLst>
          </p:cNvPr>
          <p:cNvSpPr>
            <a:spLocks noGrp="1"/>
          </p:cNvSpPr>
          <p:nvPr>
            <p:ph type="dt" sz="half" idx="10"/>
          </p:nvPr>
        </p:nvSpPr>
        <p:spPr/>
        <p:txBody>
          <a:bodyPr/>
          <a:lstStyle/>
          <a:p>
            <a:fld id="{1EF8F66A-8E73-4B67-B3CF-C94C35CFC9C7}" type="datetimeFigureOut">
              <a:rPr lang="en-GB" smtClean="0"/>
              <a:t>01/03/2021</a:t>
            </a:fld>
            <a:endParaRPr lang="en-GB"/>
          </a:p>
        </p:txBody>
      </p:sp>
      <p:sp>
        <p:nvSpPr>
          <p:cNvPr id="4" name="Footer Placeholder 3">
            <a:extLst>
              <a:ext uri="{FF2B5EF4-FFF2-40B4-BE49-F238E27FC236}">
                <a16:creationId xmlns:a16="http://schemas.microsoft.com/office/drawing/2014/main" id="{E270D65C-F797-450F-B39D-6EBD5CD795A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12766EC-234B-47C6-8662-27967E21F59F}"/>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2250272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451421-2AC5-4050-BDD9-2904D53A4B2A}"/>
              </a:ext>
            </a:extLst>
          </p:cNvPr>
          <p:cNvSpPr>
            <a:spLocks noGrp="1"/>
          </p:cNvSpPr>
          <p:nvPr>
            <p:ph type="dt" sz="half" idx="10"/>
          </p:nvPr>
        </p:nvSpPr>
        <p:spPr/>
        <p:txBody>
          <a:bodyPr/>
          <a:lstStyle/>
          <a:p>
            <a:fld id="{1EF8F66A-8E73-4B67-B3CF-C94C35CFC9C7}" type="datetimeFigureOut">
              <a:rPr lang="en-GB" smtClean="0"/>
              <a:t>01/03/2021</a:t>
            </a:fld>
            <a:endParaRPr lang="en-GB"/>
          </a:p>
        </p:txBody>
      </p:sp>
      <p:sp>
        <p:nvSpPr>
          <p:cNvPr id="3" name="Footer Placeholder 2">
            <a:extLst>
              <a:ext uri="{FF2B5EF4-FFF2-40B4-BE49-F238E27FC236}">
                <a16:creationId xmlns:a16="http://schemas.microsoft.com/office/drawing/2014/main" id="{C520A93A-DA51-4CA4-9767-36A33C25D2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71FED0A-8C61-4F4E-88CB-E64EE936932E}"/>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1429927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D86A8-4511-4377-9D25-7AF05E1458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EEEB375-ADC1-42DE-A860-D27350189D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B23A2BE-4D94-4BBD-B6C4-F9D36AD41A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AF39F4-C91F-4C70-9598-57CD718A8E00}"/>
              </a:ext>
            </a:extLst>
          </p:cNvPr>
          <p:cNvSpPr>
            <a:spLocks noGrp="1"/>
          </p:cNvSpPr>
          <p:nvPr>
            <p:ph type="dt" sz="half" idx="10"/>
          </p:nvPr>
        </p:nvSpPr>
        <p:spPr/>
        <p:txBody>
          <a:bodyPr/>
          <a:lstStyle/>
          <a:p>
            <a:fld id="{1EF8F66A-8E73-4B67-B3CF-C94C35CFC9C7}" type="datetimeFigureOut">
              <a:rPr lang="en-GB" smtClean="0"/>
              <a:t>01/03/2021</a:t>
            </a:fld>
            <a:endParaRPr lang="en-GB"/>
          </a:p>
        </p:txBody>
      </p:sp>
      <p:sp>
        <p:nvSpPr>
          <p:cNvPr id="6" name="Footer Placeholder 5">
            <a:extLst>
              <a:ext uri="{FF2B5EF4-FFF2-40B4-BE49-F238E27FC236}">
                <a16:creationId xmlns:a16="http://schemas.microsoft.com/office/drawing/2014/main" id="{A42D7BD9-37F6-4BB8-B031-408F178FF8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A66278-BDA7-4C89-8A63-2209B8DB59CE}"/>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4148468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9CEF0-5856-4FAF-AD27-11A9681085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EEE7458-8509-4A71-967E-DB25E62EE4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5CD91D-3961-4962-9E62-25B870C70C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D188F8-EF42-4AF1-B6EB-D9355B8A03A7}"/>
              </a:ext>
            </a:extLst>
          </p:cNvPr>
          <p:cNvSpPr>
            <a:spLocks noGrp="1"/>
          </p:cNvSpPr>
          <p:nvPr>
            <p:ph type="dt" sz="half" idx="10"/>
          </p:nvPr>
        </p:nvSpPr>
        <p:spPr/>
        <p:txBody>
          <a:bodyPr/>
          <a:lstStyle/>
          <a:p>
            <a:fld id="{1EF8F66A-8E73-4B67-B3CF-C94C35CFC9C7}" type="datetimeFigureOut">
              <a:rPr lang="en-GB" smtClean="0"/>
              <a:t>01/03/2021</a:t>
            </a:fld>
            <a:endParaRPr lang="en-GB"/>
          </a:p>
        </p:txBody>
      </p:sp>
      <p:sp>
        <p:nvSpPr>
          <p:cNvPr id="6" name="Footer Placeholder 5">
            <a:extLst>
              <a:ext uri="{FF2B5EF4-FFF2-40B4-BE49-F238E27FC236}">
                <a16:creationId xmlns:a16="http://schemas.microsoft.com/office/drawing/2014/main" id="{ED44DBE4-8281-42A7-9A3E-29CD03A73A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96221F-FB42-4AD6-BEBB-9BCB36DB9CD7}"/>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3752592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85827-E79F-407C-A35A-325395EB293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9C949E-2D91-453C-BF45-E7C37E96C7F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84A2A-670B-4209-84D2-FBFAD340961F}"/>
              </a:ext>
            </a:extLst>
          </p:cNvPr>
          <p:cNvSpPr>
            <a:spLocks noGrp="1"/>
          </p:cNvSpPr>
          <p:nvPr>
            <p:ph type="dt" sz="half" idx="10"/>
          </p:nvPr>
        </p:nvSpPr>
        <p:spPr/>
        <p:txBody>
          <a:bodyPr/>
          <a:lstStyle/>
          <a:p>
            <a:fld id="{1EF8F66A-8E73-4B67-B3CF-C94C35CFC9C7}" type="datetimeFigureOut">
              <a:rPr lang="en-GB" smtClean="0"/>
              <a:t>01/03/2021</a:t>
            </a:fld>
            <a:endParaRPr lang="en-GB"/>
          </a:p>
        </p:txBody>
      </p:sp>
      <p:sp>
        <p:nvSpPr>
          <p:cNvPr id="5" name="Footer Placeholder 4">
            <a:extLst>
              <a:ext uri="{FF2B5EF4-FFF2-40B4-BE49-F238E27FC236}">
                <a16:creationId xmlns:a16="http://schemas.microsoft.com/office/drawing/2014/main" id="{990CE9E2-A553-4941-8158-1916AD69A4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FAABCE-2D2C-4B58-BAFD-98544E8952E6}"/>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192748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6E64CD-E118-4CDC-8ADD-37FE8C687C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B69413-C3D6-4A17-B7F2-EAB6C80CAD1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2A94ED-060F-4F07-9160-76972C8139B1}"/>
              </a:ext>
            </a:extLst>
          </p:cNvPr>
          <p:cNvSpPr>
            <a:spLocks noGrp="1"/>
          </p:cNvSpPr>
          <p:nvPr>
            <p:ph type="dt" sz="half" idx="10"/>
          </p:nvPr>
        </p:nvSpPr>
        <p:spPr/>
        <p:txBody>
          <a:bodyPr/>
          <a:lstStyle/>
          <a:p>
            <a:fld id="{1EF8F66A-8E73-4B67-B3CF-C94C35CFC9C7}" type="datetimeFigureOut">
              <a:rPr lang="en-GB" smtClean="0"/>
              <a:t>01/03/2021</a:t>
            </a:fld>
            <a:endParaRPr lang="en-GB"/>
          </a:p>
        </p:txBody>
      </p:sp>
      <p:sp>
        <p:nvSpPr>
          <p:cNvPr id="5" name="Footer Placeholder 4">
            <a:extLst>
              <a:ext uri="{FF2B5EF4-FFF2-40B4-BE49-F238E27FC236}">
                <a16:creationId xmlns:a16="http://schemas.microsoft.com/office/drawing/2014/main" id="{4F44C997-12BD-43CB-B248-B062478FA5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5F4E16-EA48-4E28-A539-5A0731C1352A}"/>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1963163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5B1E0"/>
            </a:gs>
            <a:gs pos="74000">
              <a:srgbClr val="EF85CE"/>
            </a:gs>
            <a:gs pos="100000">
              <a:srgbClr val="FF6699"/>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38AB07-614A-4D4C-8F14-BAFD033363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3429E1-4381-471C-BC18-BFC2BCCB0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967720-7BEE-4427-B346-AB79013187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F8F66A-8E73-4B67-B3CF-C94C35CFC9C7}" type="datetimeFigureOut">
              <a:rPr lang="en-GB" smtClean="0"/>
              <a:t>01/03/2021</a:t>
            </a:fld>
            <a:endParaRPr lang="en-GB"/>
          </a:p>
        </p:txBody>
      </p:sp>
      <p:sp>
        <p:nvSpPr>
          <p:cNvPr id="5" name="Footer Placeholder 4">
            <a:extLst>
              <a:ext uri="{FF2B5EF4-FFF2-40B4-BE49-F238E27FC236}">
                <a16:creationId xmlns:a16="http://schemas.microsoft.com/office/drawing/2014/main" id="{B9E45A19-FF8C-4E3A-9DCA-1EA257637F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214C4B1-176C-4647-B3D8-EFCC377817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B7CE0E-3206-4645-9F36-1C247523B13C}" type="slidenum">
              <a:rPr lang="en-GB" smtClean="0"/>
              <a:t>‹#›</a:t>
            </a:fld>
            <a:endParaRPr lang="en-GB"/>
          </a:p>
        </p:txBody>
      </p:sp>
    </p:spTree>
    <p:extLst>
      <p:ext uri="{BB962C8B-B14F-4D97-AF65-F5344CB8AC3E}">
        <p14:creationId xmlns:p14="http://schemas.microsoft.com/office/powerpoint/2010/main" val="2605359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youtube.com/watch?v=9rPsJdO1PeE" TargetMode="Externa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youtube.com/watch?v=9rPsJdO1PeE"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www.pixabay.com/" TargetMode="External"/><Relationship Id="rId7" Type="http://schemas.openxmlformats.org/officeDocument/2006/relationships/hyperlink" Target="http://www.youtube.com/" TargetMode="External"/><Relationship Id="rId2" Type="http://schemas.openxmlformats.org/officeDocument/2006/relationships/hyperlink" Target="http://www.wikipedia.org/" TargetMode="External"/><Relationship Id="rId1" Type="http://schemas.openxmlformats.org/officeDocument/2006/relationships/slideLayout" Target="../slideLayouts/slideLayout1.xml"/><Relationship Id="rId6" Type="http://schemas.openxmlformats.org/officeDocument/2006/relationships/hyperlink" Target="http://www.freestockimages.net/" TargetMode="External"/><Relationship Id="rId5" Type="http://schemas.openxmlformats.org/officeDocument/2006/relationships/hyperlink" Target="http://www.freestockimages.com/" TargetMode="External"/><Relationship Id="rId4" Type="http://schemas.openxmlformats.org/officeDocument/2006/relationships/hyperlink" Target="http://www.flickr.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63783D0-4EE1-4FE3-A948-DFACD63378F5}"/>
              </a:ext>
            </a:extLst>
          </p:cNvPr>
          <p:cNvSpPr txBox="1">
            <a:spLocks/>
          </p:cNvSpPr>
          <p:nvPr/>
        </p:nvSpPr>
        <p:spPr>
          <a:xfrm>
            <a:off x="-207390" y="395926"/>
            <a:ext cx="6930010" cy="4908592"/>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400" dirty="0">
                <a:latin typeface="Berlin Sans FB Demi" panose="020E0802020502020306" pitchFamily="34" charset="0"/>
              </a:rPr>
              <a:t>“If you want others to be happy, show compassion.</a:t>
            </a:r>
          </a:p>
          <a:p>
            <a:r>
              <a:rPr lang="en-US" sz="5400" dirty="0">
                <a:latin typeface="Berlin Sans FB Demi" panose="020E0802020502020306" pitchFamily="34" charset="0"/>
              </a:rPr>
              <a:t>If you want to be happy, show compassion.”</a:t>
            </a:r>
          </a:p>
          <a:p>
            <a:endParaRPr lang="en-US" sz="5400" dirty="0">
              <a:latin typeface="Berlin Sans FB Demi" panose="020E0802020502020306" pitchFamily="34" charset="0"/>
            </a:endParaRPr>
          </a:p>
          <a:p>
            <a:r>
              <a:rPr lang="en-GB" sz="3200" dirty="0">
                <a:latin typeface="Berlin Sans FB Demi" panose="020E0802020502020306" pitchFamily="34" charset="0"/>
              </a:rPr>
              <a:t>DELAI LAMA</a:t>
            </a:r>
          </a:p>
        </p:txBody>
      </p:sp>
      <p:pic>
        <p:nvPicPr>
          <p:cNvPr id="2" name="Picture 1">
            <a:extLst>
              <a:ext uri="{FF2B5EF4-FFF2-40B4-BE49-F238E27FC236}">
                <a16:creationId xmlns:a16="http://schemas.microsoft.com/office/drawing/2014/main" id="{5E19A894-853C-4B55-A722-E5C7B28158BA}"/>
              </a:ext>
            </a:extLst>
          </p:cNvPr>
          <p:cNvPicPr>
            <a:picLocks noChangeAspect="1"/>
          </p:cNvPicPr>
          <p:nvPr/>
        </p:nvPicPr>
        <p:blipFill>
          <a:blip r:embed="rId2"/>
          <a:stretch>
            <a:fillRect/>
          </a:stretch>
        </p:blipFill>
        <p:spPr>
          <a:xfrm flipH="1">
            <a:off x="6410227" y="1369907"/>
            <a:ext cx="5194169" cy="3552825"/>
          </a:xfrm>
          <a:prstGeom prst="rect">
            <a:avLst/>
          </a:prstGeom>
          <a:ln>
            <a:solidFill>
              <a:schemeClr val="tx1"/>
            </a:solidFill>
          </a:ln>
        </p:spPr>
      </p:pic>
      <p:sp>
        <p:nvSpPr>
          <p:cNvPr id="5" name="Title 1">
            <a:extLst>
              <a:ext uri="{FF2B5EF4-FFF2-40B4-BE49-F238E27FC236}">
                <a16:creationId xmlns:a16="http://schemas.microsoft.com/office/drawing/2014/main" id="{D78E93DD-36C1-4E81-8F94-BAAD13102971}"/>
              </a:ext>
            </a:extLst>
          </p:cNvPr>
          <p:cNvSpPr txBox="1">
            <a:spLocks/>
          </p:cNvSpPr>
          <p:nvPr/>
        </p:nvSpPr>
        <p:spPr>
          <a:xfrm>
            <a:off x="0" y="5109327"/>
            <a:ext cx="12192000" cy="148000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effectLst>
                  <a:glow rad="228600">
                    <a:schemeClr val="accent4">
                      <a:satMod val="175000"/>
                      <a:alpha val="40000"/>
                    </a:schemeClr>
                  </a:glow>
                </a:effectLst>
                <a:latin typeface="Berlin Sans FB Demi" panose="020E0802020502020306" pitchFamily="34" charset="0"/>
              </a:rPr>
              <a:t>THINK: How did Jesus show ‘compassion?’</a:t>
            </a:r>
            <a:endParaRPr lang="en-GB" sz="2800" dirty="0">
              <a:effectLst>
                <a:glow rad="228600">
                  <a:schemeClr val="accent4">
                    <a:satMod val="175000"/>
                    <a:alpha val="40000"/>
                  </a:schemeClr>
                </a:glow>
              </a:effectLst>
              <a:latin typeface="Berlin Sans FB Demi" panose="020E0802020502020306" pitchFamily="34" charset="0"/>
            </a:endParaRPr>
          </a:p>
        </p:txBody>
      </p:sp>
    </p:spTree>
    <p:extLst>
      <p:ext uri="{BB962C8B-B14F-4D97-AF65-F5344CB8AC3E}">
        <p14:creationId xmlns:p14="http://schemas.microsoft.com/office/powerpoint/2010/main" val="33803922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177800" y="396240"/>
            <a:ext cx="11836400" cy="1960880"/>
          </a:xfrm>
        </p:spPr>
        <p:txBody>
          <a:bodyPr>
            <a:noAutofit/>
          </a:bodyPr>
          <a:lstStyle/>
          <a:p>
            <a:r>
              <a:rPr lang="en-US" sz="14200" dirty="0">
                <a:ln>
                  <a:solidFill>
                    <a:schemeClr val="tx1"/>
                  </a:solidFill>
                </a:ln>
                <a:solidFill>
                  <a:srgbClr val="7030A0"/>
                </a:solidFill>
                <a:latin typeface="Berlin Sans FB Demi" panose="020E0802020502020306" pitchFamily="34" charset="0"/>
              </a:rPr>
              <a:t>COMPASSION!</a:t>
            </a:r>
            <a:endParaRPr lang="en-GB" sz="14200" dirty="0">
              <a:ln>
                <a:solidFill>
                  <a:schemeClr val="tx1"/>
                </a:solidFill>
              </a:ln>
              <a:solidFill>
                <a:srgbClr val="7030A0"/>
              </a:solidFill>
              <a:latin typeface="Berlin Sans FB Demi" panose="020E0802020502020306" pitchFamily="34" charset="0"/>
            </a:endParaRPr>
          </a:p>
        </p:txBody>
      </p:sp>
      <p:sp>
        <p:nvSpPr>
          <p:cNvPr id="4" name="Title 1">
            <a:extLst>
              <a:ext uri="{FF2B5EF4-FFF2-40B4-BE49-F238E27FC236}">
                <a16:creationId xmlns:a16="http://schemas.microsoft.com/office/drawing/2014/main" id="{A63783D0-4EE1-4FE3-A948-DFACD63378F5}"/>
              </a:ext>
            </a:extLst>
          </p:cNvPr>
          <p:cNvSpPr txBox="1">
            <a:spLocks/>
          </p:cNvSpPr>
          <p:nvPr/>
        </p:nvSpPr>
        <p:spPr>
          <a:xfrm>
            <a:off x="5090160" y="2604214"/>
            <a:ext cx="6784223"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solidFill>
                  <a:srgbClr val="002060"/>
                </a:solidFill>
                <a:latin typeface="Berlin Sans FB Demi" panose="020E0802020502020306" pitchFamily="34" charset="0"/>
              </a:rPr>
              <a:t>What is COMPASSION?</a:t>
            </a:r>
            <a:endParaRPr lang="en-GB" sz="4800" dirty="0">
              <a:solidFill>
                <a:srgbClr val="002060"/>
              </a:solidFill>
              <a:latin typeface="Berlin Sans FB Demi" panose="020E0802020502020306" pitchFamily="34" charset="0"/>
            </a:endParaRPr>
          </a:p>
        </p:txBody>
      </p:sp>
      <p:sp>
        <p:nvSpPr>
          <p:cNvPr id="6" name="Title 1">
            <a:extLst>
              <a:ext uri="{FF2B5EF4-FFF2-40B4-BE49-F238E27FC236}">
                <a16:creationId xmlns:a16="http://schemas.microsoft.com/office/drawing/2014/main" id="{26E497E1-C639-4AC2-9DCD-ACE3725D4AE9}"/>
              </a:ext>
            </a:extLst>
          </p:cNvPr>
          <p:cNvSpPr txBox="1">
            <a:spLocks/>
          </p:cNvSpPr>
          <p:nvPr/>
        </p:nvSpPr>
        <p:spPr>
          <a:xfrm>
            <a:off x="4615298" y="5724843"/>
            <a:ext cx="7398902"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571500" indent="-571500">
              <a:buFontTx/>
              <a:buChar char="-"/>
            </a:pPr>
            <a:r>
              <a:rPr lang="en-US" sz="3600" dirty="0">
                <a:solidFill>
                  <a:srgbClr val="002060"/>
                </a:solidFill>
                <a:latin typeface="Berlin Sans FB Demi" panose="020E0802020502020306" pitchFamily="34" charset="0"/>
              </a:rPr>
              <a:t>It is about showing </a:t>
            </a:r>
            <a:r>
              <a:rPr lang="en-US" sz="3600" u="sng" dirty="0">
                <a:solidFill>
                  <a:srgbClr val="002060"/>
                </a:solidFill>
                <a:latin typeface="Berlin Sans FB Demi" panose="020E0802020502020306" pitchFamily="34" charset="0"/>
              </a:rPr>
              <a:t>kindness</a:t>
            </a:r>
            <a:r>
              <a:rPr lang="en-US" sz="3600" dirty="0">
                <a:solidFill>
                  <a:srgbClr val="002060"/>
                </a:solidFill>
                <a:latin typeface="Berlin Sans FB Demi" panose="020E0802020502020306" pitchFamily="34" charset="0"/>
              </a:rPr>
              <a:t> and </a:t>
            </a:r>
            <a:r>
              <a:rPr lang="en-US" sz="3600" u="sng" dirty="0">
                <a:solidFill>
                  <a:srgbClr val="002060"/>
                </a:solidFill>
                <a:latin typeface="Berlin Sans FB Demi" panose="020E0802020502020306" pitchFamily="34" charset="0"/>
              </a:rPr>
              <a:t>consideration</a:t>
            </a:r>
            <a:r>
              <a:rPr lang="en-US" sz="3600" dirty="0">
                <a:solidFill>
                  <a:srgbClr val="002060"/>
                </a:solidFill>
                <a:latin typeface="Berlin Sans FB Demi" panose="020E0802020502020306" pitchFamily="34" charset="0"/>
              </a:rPr>
              <a:t> to </a:t>
            </a:r>
            <a:r>
              <a:rPr lang="en-US" sz="3600" u="sng" dirty="0">
                <a:solidFill>
                  <a:srgbClr val="002060"/>
                </a:solidFill>
                <a:latin typeface="Berlin Sans FB Demi" panose="020E0802020502020306" pitchFamily="34" charset="0"/>
              </a:rPr>
              <a:t>help others</a:t>
            </a:r>
            <a:r>
              <a:rPr lang="en-US" sz="3600" dirty="0">
                <a:solidFill>
                  <a:srgbClr val="002060"/>
                </a:solidFill>
                <a:latin typeface="Berlin Sans FB Demi" panose="020E0802020502020306" pitchFamily="34" charset="0"/>
              </a:rPr>
              <a:t>, especially when they are upset.</a:t>
            </a:r>
          </a:p>
          <a:p>
            <a:pPr marL="571500" indent="-571500">
              <a:buFontTx/>
              <a:buChar char="-"/>
            </a:pPr>
            <a:r>
              <a:rPr lang="en-GB" sz="3600" dirty="0">
                <a:solidFill>
                  <a:srgbClr val="002060"/>
                </a:solidFill>
                <a:latin typeface="Berlin Sans FB Demi" panose="020E0802020502020306" pitchFamily="34" charset="0"/>
              </a:rPr>
              <a:t>It is about having </a:t>
            </a:r>
            <a:r>
              <a:rPr lang="en-GB" sz="3600" u="sng" dirty="0">
                <a:solidFill>
                  <a:srgbClr val="002060"/>
                </a:solidFill>
                <a:latin typeface="Berlin Sans FB Demi" panose="020E0802020502020306" pitchFamily="34" charset="0"/>
              </a:rPr>
              <a:t>genuine feelings for other people’s </a:t>
            </a:r>
            <a:r>
              <a:rPr lang="en-GB" sz="3600" dirty="0">
                <a:solidFill>
                  <a:srgbClr val="002060"/>
                </a:solidFill>
                <a:latin typeface="Berlin Sans FB Demi" panose="020E0802020502020306" pitchFamily="34" charset="0"/>
              </a:rPr>
              <a:t>struggles.</a:t>
            </a:r>
          </a:p>
        </p:txBody>
      </p:sp>
      <p:pic>
        <p:nvPicPr>
          <p:cNvPr id="5" name="Picture 4">
            <a:extLst>
              <a:ext uri="{FF2B5EF4-FFF2-40B4-BE49-F238E27FC236}">
                <a16:creationId xmlns:a16="http://schemas.microsoft.com/office/drawing/2014/main" id="{C5B7A05A-69FD-4FDB-A289-248C6C96DEE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0" b="96396" l="2755" r="98072">
                        <a14:foregroundMark x1="77410" y1="23724" x2="90909" y2="27928"/>
                      </a14:backgroundRemoval>
                    </a14:imgEffect>
                  </a14:imgLayer>
                </a14:imgProps>
              </a:ext>
            </a:extLst>
          </a:blip>
          <a:stretch>
            <a:fillRect/>
          </a:stretch>
        </p:blipFill>
        <p:spPr>
          <a:xfrm>
            <a:off x="177800" y="2153700"/>
            <a:ext cx="4696174" cy="4308060"/>
          </a:xfrm>
          <a:prstGeom prst="rect">
            <a:avLst/>
          </a:prstGeom>
        </p:spPr>
      </p:pic>
    </p:spTree>
    <p:extLst>
      <p:ext uri="{BB962C8B-B14F-4D97-AF65-F5344CB8AC3E}">
        <p14:creationId xmlns:p14="http://schemas.microsoft.com/office/powerpoint/2010/main" val="3922234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355600" y="111759"/>
            <a:ext cx="11836400" cy="1402080"/>
          </a:xfrm>
        </p:spPr>
        <p:txBody>
          <a:bodyPr>
            <a:noAutofit/>
          </a:bodyPr>
          <a:lstStyle/>
          <a:p>
            <a:r>
              <a:rPr lang="en-US" sz="7600" dirty="0">
                <a:ln>
                  <a:solidFill>
                    <a:schemeClr val="tx1"/>
                  </a:solidFill>
                </a:ln>
                <a:solidFill>
                  <a:srgbClr val="7030A0"/>
                </a:solidFill>
                <a:latin typeface="Berlin Sans FB Demi" panose="020E0802020502020306" pitchFamily="34" charset="0"/>
              </a:rPr>
              <a:t>SHOWING COMPASSION</a:t>
            </a:r>
            <a:endParaRPr lang="en-GB" sz="76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295894" y="2594789"/>
            <a:ext cx="7796282" cy="350435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solidFill>
                  <a:srgbClr val="002060"/>
                </a:solidFill>
                <a:latin typeface="Berlin Sans FB Demi" panose="020E0802020502020306" pitchFamily="34" charset="0"/>
              </a:rPr>
              <a:t>In short, compassion is about showing sympathy for the problems or difficulties of others and doing something to help them.</a:t>
            </a:r>
            <a:endParaRPr lang="en-GB" sz="4800" dirty="0">
              <a:solidFill>
                <a:srgbClr val="002060"/>
              </a:solidFill>
              <a:latin typeface="Berlin Sans FB Demi" panose="020E0802020502020306" pitchFamily="34" charset="0"/>
            </a:endParaRPr>
          </a:p>
        </p:txBody>
      </p:sp>
      <p:pic>
        <p:nvPicPr>
          <p:cNvPr id="4" name="Picture 3">
            <a:extLst>
              <a:ext uri="{FF2B5EF4-FFF2-40B4-BE49-F238E27FC236}">
                <a16:creationId xmlns:a16="http://schemas.microsoft.com/office/drawing/2014/main" id="{3DD26F77-7BFC-4BAA-87D3-4E3363B3E20D}"/>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0" b="97541" l="0" r="99344">
                        <a14:foregroundMark x1="35886" y1="94877" x2="16630" y2="41189"/>
                        <a14:foregroundMark x1="13786" y1="55943" x2="6346" y2="43443"/>
                        <a14:foregroundMark x1="6565" y1="37705" x2="11160" y2="13115"/>
                        <a14:foregroundMark x1="90591" y1="13320" x2="94748" y2="46926"/>
                        <a14:foregroundMark x1="90591" y1="50615" x2="67396" y2="93852"/>
                      </a14:backgroundRemoval>
                    </a14:imgEffect>
                  </a14:imgLayer>
                </a14:imgProps>
              </a:ext>
            </a:extLst>
          </a:blip>
          <a:stretch>
            <a:fillRect/>
          </a:stretch>
        </p:blipFill>
        <p:spPr>
          <a:xfrm>
            <a:off x="7997966" y="2177591"/>
            <a:ext cx="3760716" cy="4015819"/>
          </a:xfrm>
          <a:prstGeom prst="rect">
            <a:avLst/>
          </a:prstGeom>
        </p:spPr>
      </p:pic>
    </p:spTree>
    <p:extLst>
      <p:ext uri="{BB962C8B-B14F-4D97-AF65-F5344CB8AC3E}">
        <p14:creationId xmlns:p14="http://schemas.microsoft.com/office/powerpoint/2010/main" val="4080226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355600" y="775511"/>
            <a:ext cx="11836400" cy="1402080"/>
          </a:xfrm>
        </p:spPr>
        <p:txBody>
          <a:bodyPr>
            <a:noAutofit/>
          </a:bodyPr>
          <a:lstStyle/>
          <a:p>
            <a:r>
              <a:rPr lang="en-US" sz="7600" dirty="0">
                <a:ln>
                  <a:solidFill>
                    <a:schemeClr val="tx1"/>
                  </a:solidFill>
                </a:ln>
                <a:solidFill>
                  <a:srgbClr val="7030A0"/>
                </a:solidFill>
                <a:latin typeface="Berlin Sans FB Demi" panose="020E0802020502020306" pitchFamily="34" charset="0"/>
              </a:rPr>
              <a:t>HOW DID JESUS SHOW COMPASSION?</a:t>
            </a:r>
            <a:endParaRPr lang="en-GB" sz="76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92694" y="2928233"/>
            <a:ext cx="6887226" cy="350435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200" dirty="0">
                <a:solidFill>
                  <a:srgbClr val="002060"/>
                </a:solidFill>
                <a:latin typeface="Berlin Sans FB Demi" panose="020E0802020502020306" pitchFamily="34" charset="0"/>
              </a:rPr>
              <a:t>Whenever Jesus encountered those in need (for example the sick) he did all that he could to help them.</a:t>
            </a:r>
          </a:p>
          <a:p>
            <a:endParaRPr lang="en-US" sz="2200" dirty="0">
              <a:solidFill>
                <a:srgbClr val="002060"/>
              </a:solidFill>
              <a:latin typeface="Berlin Sans FB Demi" panose="020E0802020502020306" pitchFamily="34" charset="0"/>
            </a:endParaRPr>
          </a:p>
          <a:p>
            <a:r>
              <a:rPr lang="en-US" sz="2200" dirty="0">
                <a:solidFill>
                  <a:srgbClr val="002060"/>
                </a:solidFill>
                <a:latin typeface="Berlin Sans FB Demi" panose="020E0802020502020306" pitchFamily="34" charset="0"/>
              </a:rPr>
              <a:t>For example, he healed the sick (Matthew 14: 13-14) and he gave sight to the blind (Matthew 20:30-34)</a:t>
            </a:r>
          </a:p>
          <a:p>
            <a:endParaRPr lang="en-US" sz="2200" dirty="0">
              <a:solidFill>
                <a:srgbClr val="002060"/>
              </a:solidFill>
              <a:latin typeface="Berlin Sans FB Demi" panose="020E0802020502020306" pitchFamily="34" charset="0"/>
            </a:endParaRPr>
          </a:p>
          <a:p>
            <a:r>
              <a:rPr lang="en-US" sz="2200" dirty="0">
                <a:solidFill>
                  <a:srgbClr val="002060"/>
                </a:solidFill>
                <a:latin typeface="Berlin Sans FB Demi" panose="020E0802020502020306" pitchFamily="34" charset="0"/>
              </a:rPr>
              <a:t>He also had compassion towards those who had no leadership, teaching them many things (Mark 6: 34)</a:t>
            </a:r>
          </a:p>
          <a:p>
            <a:endParaRPr lang="en-US" sz="2200" dirty="0">
              <a:solidFill>
                <a:srgbClr val="002060"/>
              </a:solidFill>
              <a:latin typeface="Berlin Sans FB Demi" panose="020E0802020502020306" pitchFamily="34" charset="0"/>
            </a:endParaRPr>
          </a:p>
          <a:p>
            <a:r>
              <a:rPr lang="en-US" sz="2200" dirty="0">
                <a:solidFill>
                  <a:srgbClr val="002060"/>
                </a:solidFill>
                <a:latin typeface="Berlin Sans FB Demi" panose="020E0802020502020306" pitchFamily="34" charset="0"/>
              </a:rPr>
              <a:t>Above all, he showed compassion towards people and all of the mistakes that they had made. He chose to suffer alongside them. </a:t>
            </a:r>
            <a:endParaRPr lang="en-GB" sz="2200" dirty="0">
              <a:solidFill>
                <a:srgbClr val="002060"/>
              </a:solidFill>
              <a:latin typeface="Berlin Sans FB Demi" panose="020E0802020502020306" pitchFamily="34" charset="0"/>
            </a:endParaRPr>
          </a:p>
        </p:txBody>
      </p:sp>
      <p:pic>
        <p:nvPicPr>
          <p:cNvPr id="3" name="Picture 2">
            <a:extLst>
              <a:ext uri="{FF2B5EF4-FFF2-40B4-BE49-F238E27FC236}">
                <a16:creationId xmlns:a16="http://schemas.microsoft.com/office/drawing/2014/main" id="{EBE9B0B9-16B2-4B12-9B2A-E068E33114AE}"/>
              </a:ext>
            </a:extLst>
          </p:cNvPr>
          <p:cNvPicPr>
            <a:picLocks noChangeAspect="1"/>
          </p:cNvPicPr>
          <p:nvPr/>
        </p:nvPicPr>
        <p:blipFill>
          <a:blip r:embed="rId2"/>
          <a:stretch>
            <a:fillRect/>
          </a:stretch>
        </p:blipFill>
        <p:spPr>
          <a:xfrm>
            <a:off x="6979920" y="2428240"/>
            <a:ext cx="4936807" cy="3884930"/>
          </a:xfrm>
          <a:prstGeom prst="rect">
            <a:avLst/>
          </a:prstGeom>
          <a:ln>
            <a:solidFill>
              <a:schemeClr val="tx1"/>
            </a:solidFill>
          </a:ln>
        </p:spPr>
      </p:pic>
    </p:spTree>
    <p:extLst>
      <p:ext uri="{BB962C8B-B14F-4D97-AF65-F5344CB8AC3E}">
        <p14:creationId xmlns:p14="http://schemas.microsoft.com/office/powerpoint/2010/main" val="2992150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355600" y="75124"/>
            <a:ext cx="11836400" cy="1402080"/>
          </a:xfrm>
        </p:spPr>
        <p:txBody>
          <a:bodyPr>
            <a:noAutofit/>
          </a:bodyPr>
          <a:lstStyle/>
          <a:p>
            <a:r>
              <a:rPr lang="en-US" sz="7600" dirty="0">
                <a:ln>
                  <a:solidFill>
                    <a:schemeClr val="tx1"/>
                  </a:solidFill>
                </a:ln>
                <a:solidFill>
                  <a:srgbClr val="7030A0"/>
                </a:solidFill>
                <a:latin typeface="Berlin Sans FB Demi" panose="020E0802020502020306" pitchFamily="34" charset="0"/>
              </a:rPr>
              <a:t>OUR READING</a:t>
            </a:r>
            <a:endParaRPr lang="en-GB" sz="76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92694" y="2928233"/>
            <a:ext cx="6887226" cy="350435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solidFill>
                  <a:srgbClr val="002060"/>
                </a:solidFill>
                <a:latin typeface="Berlin Sans FB Demi" panose="020E0802020502020306" pitchFamily="34" charset="0"/>
              </a:rPr>
              <a:t>We are now going to read a bible story about Jesus healing a man with a condition called leprosy.</a:t>
            </a:r>
          </a:p>
          <a:p>
            <a:endParaRPr lang="en-US" sz="3200" dirty="0">
              <a:solidFill>
                <a:srgbClr val="002060"/>
              </a:solidFill>
              <a:latin typeface="Berlin Sans FB Demi" panose="020E0802020502020306" pitchFamily="34" charset="0"/>
            </a:endParaRPr>
          </a:p>
          <a:p>
            <a:r>
              <a:rPr lang="en-US" sz="3200" dirty="0">
                <a:solidFill>
                  <a:srgbClr val="002060"/>
                </a:solidFill>
                <a:latin typeface="Berlin Sans FB Demi" panose="020E0802020502020306" pitchFamily="34" charset="0"/>
              </a:rPr>
              <a:t>It demonstrates how Jesus showed great compassion for all of humanity.</a:t>
            </a:r>
          </a:p>
          <a:p>
            <a:endParaRPr lang="en-US" sz="3200" dirty="0">
              <a:solidFill>
                <a:srgbClr val="002060"/>
              </a:solidFill>
              <a:latin typeface="Berlin Sans FB Demi" panose="020E0802020502020306" pitchFamily="34" charset="0"/>
            </a:endParaRPr>
          </a:p>
          <a:p>
            <a:r>
              <a:rPr lang="en-US" sz="3200" dirty="0">
                <a:solidFill>
                  <a:srgbClr val="002060"/>
                </a:solidFill>
                <a:latin typeface="Berlin Sans FB Demi" panose="020E0802020502020306" pitchFamily="34" charset="0"/>
              </a:rPr>
              <a:t>It is adapted from a story in Mark 1 40:42</a:t>
            </a:r>
          </a:p>
        </p:txBody>
      </p:sp>
      <p:pic>
        <p:nvPicPr>
          <p:cNvPr id="4" name="Picture 3">
            <a:extLst>
              <a:ext uri="{FF2B5EF4-FFF2-40B4-BE49-F238E27FC236}">
                <a16:creationId xmlns:a16="http://schemas.microsoft.com/office/drawing/2014/main" id="{8100ED59-3A73-4E47-A741-F3FF3F6E4504}"/>
              </a:ext>
            </a:extLst>
          </p:cNvPr>
          <p:cNvPicPr>
            <a:picLocks noChangeAspect="1"/>
          </p:cNvPicPr>
          <p:nvPr/>
        </p:nvPicPr>
        <p:blipFill>
          <a:blip r:embed="rId2"/>
          <a:stretch>
            <a:fillRect/>
          </a:stretch>
        </p:blipFill>
        <p:spPr>
          <a:xfrm>
            <a:off x="7446929" y="2060739"/>
            <a:ext cx="4010025" cy="3924300"/>
          </a:xfrm>
          <a:prstGeom prst="rect">
            <a:avLst/>
          </a:prstGeom>
          <a:ln>
            <a:solidFill>
              <a:schemeClr val="tx1"/>
            </a:solidFill>
          </a:ln>
        </p:spPr>
      </p:pic>
    </p:spTree>
    <p:extLst>
      <p:ext uri="{BB962C8B-B14F-4D97-AF65-F5344CB8AC3E}">
        <p14:creationId xmlns:p14="http://schemas.microsoft.com/office/powerpoint/2010/main" val="3989634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355600" y="75124"/>
            <a:ext cx="11836400" cy="1402080"/>
          </a:xfrm>
        </p:spPr>
        <p:txBody>
          <a:bodyPr>
            <a:noAutofit/>
          </a:bodyPr>
          <a:lstStyle/>
          <a:p>
            <a:r>
              <a:rPr lang="en-US" sz="7600" dirty="0">
                <a:ln>
                  <a:solidFill>
                    <a:schemeClr val="tx1"/>
                  </a:solidFill>
                </a:ln>
                <a:solidFill>
                  <a:srgbClr val="7030A0"/>
                </a:solidFill>
                <a:latin typeface="Berlin Sans FB Demi" panose="020E0802020502020306" pitchFamily="34" charset="0"/>
              </a:rPr>
              <a:t>DISCUSSION</a:t>
            </a:r>
            <a:endParaRPr lang="en-GB" sz="76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4966352" y="2843392"/>
            <a:ext cx="6887226" cy="350435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solidFill>
                  <a:srgbClr val="002060"/>
                </a:solidFill>
                <a:latin typeface="Berlin Sans FB Demi" panose="020E0802020502020306" pitchFamily="34" charset="0"/>
              </a:rPr>
              <a:t>What do you think Jesus was trying to show people by doing things like this?</a:t>
            </a:r>
          </a:p>
          <a:p>
            <a:endParaRPr lang="en-US" sz="2800" dirty="0">
              <a:solidFill>
                <a:srgbClr val="002060"/>
              </a:solidFill>
              <a:latin typeface="Berlin Sans FB Demi" panose="020E0802020502020306" pitchFamily="34" charset="0"/>
            </a:endParaRPr>
          </a:p>
          <a:p>
            <a:r>
              <a:rPr lang="en-US" sz="2800" dirty="0">
                <a:solidFill>
                  <a:srgbClr val="002060"/>
                </a:solidFill>
                <a:latin typeface="Berlin Sans FB Demi" panose="020E0802020502020306" pitchFamily="34" charset="0"/>
              </a:rPr>
              <a:t>What would you have done if you were a character in this story?</a:t>
            </a:r>
          </a:p>
          <a:p>
            <a:endParaRPr lang="en-US" sz="2800" dirty="0">
              <a:solidFill>
                <a:srgbClr val="002060"/>
              </a:solidFill>
              <a:latin typeface="Berlin Sans FB Demi" panose="020E0802020502020306" pitchFamily="34" charset="0"/>
            </a:endParaRPr>
          </a:p>
          <a:p>
            <a:r>
              <a:rPr lang="en-US" sz="2800" dirty="0">
                <a:solidFill>
                  <a:srgbClr val="002060"/>
                </a:solidFill>
                <a:latin typeface="Berlin Sans FB Demi" panose="020E0802020502020306" pitchFamily="34" charset="0"/>
              </a:rPr>
              <a:t>How might people at the time have responded to Jesus’ actions?</a:t>
            </a:r>
          </a:p>
          <a:p>
            <a:endParaRPr lang="en-US" sz="2800" dirty="0">
              <a:solidFill>
                <a:srgbClr val="002060"/>
              </a:solidFill>
              <a:latin typeface="Berlin Sans FB Demi" panose="020E0802020502020306" pitchFamily="34" charset="0"/>
            </a:endParaRPr>
          </a:p>
          <a:p>
            <a:r>
              <a:rPr lang="en-US" sz="2800" dirty="0">
                <a:solidFill>
                  <a:srgbClr val="002060"/>
                </a:solidFill>
                <a:latin typeface="Berlin Sans FB Demi" panose="020E0802020502020306" pitchFamily="34" charset="0"/>
              </a:rPr>
              <a:t>Do you think the people in this story learned something from this experience?</a:t>
            </a:r>
          </a:p>
        </p:txBody>
      </p:sp>
      <p:pic>
        <p:nvPicPr>
          <p:cNvPr id="4" name="Picture 3">
            <a:extLst>
              <a:ext uri="{FF2B5EF4-FFF2-40B4-BE49-F238E27FC236}">
                <a16:creationId xmlns:a16="http://schemas.microsoft.com/office/drawing/2014/main" id="{8100ED59-3A73-4E47-A741-F3FF3F6E4504}"/>
              </a:ext>
            </a:extLst>
          </p:cNvPr>
          <p:cNvPicPr>
            <a:picLocks noChangeAspect="1"/>
          </p:cNvPicPr>
          <p:nvPr/>
        </p:nvPicPr>
        <p:blipFill>
          <a:blip r:embed="rId2"/>
          <a:stretch>
            <a:fillRect/>
          </a:stretch>
        </p:blipFill>
        <p:spPr>
          <a:xfrm>
            <a:off x="678484" y="2023031"/>
            <a:ext cx="4010025" cy="3924300"/>
          </a:xfrm>
          <a:prstGeom prst="rect">
            <a:avLst/>
          </a:prstGeom>
          <a:ln>
            <a:solidFill>
              <a:schemeClr val="tx1"/>
            </a:solidFill>
          </a:ln>
        </p:spPr>
      </p:pic>
    </p:spTree>
    <p:extLst>
      <p:ext uri="{BB962C8B-B14F-4D97-AF65-F5344CB8AC3E}">
        <p14:creationId xmlns:p14="http://schemas.microsoft.com/office/powerpoint/2010/main" val="19775639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A0147E2-596A-42DF-B8D9-3EF42C41D9F0}"/>
              </a:ext>
            </a:extLst>
          </p:cNvPr>
          <p:cNvPicPr>
            <a:picLocks noChangeAspect="1"/>
          </p:cNvPicPr>
          <p:nvPr/>
        </p:nvPicPr>
        <p:blipFill>
          <a:blip r:embed="rId2"/>
          <a:stretch>
            <a:fillRect/>
          </a:stretch>
        </p:blipFill>
        <p:spPr>
          <a:xfrm>
            <a:off x="4612567" y="1200150"/>
            <a:ext cx="3514725" cy="2228850"/>
          </a:xfrm>
          <a:prstGeom prst="rect">
            <a:avLst/>
          </a:prstGeom>
          <a:ln>
            <a:solidFill>
              <a:schemeClr val="tx1"/>
            </a:solidFill>
          </a:ln>
        </p:spPr>
      </p:pic>
      <p:pic>
        <p:nvPicPr>
          <p:cNvPr id="8" name="Picture 7">
            <a:extLst>
              <a:ext uri="{FF2B5EF4-FFF2-40B4-BE49-F238E27FC236}">
                <a16:creationId xmlns:a16="http://schemas.microsoft.com/office/drawing/2014/main" id="{2E83207D-D3B9-4C07-A2DD-8E20E44E97F3}"/>
              </a:ext>
            </a:extLst>
          </p:cNvPr>
          <p:cNvPicPr>
            <a:picLocks noChangeAspect="1"/>
          </p:cNvPicPr>
          <p:nvPr/>
        </p:nvPicPr>
        <p:blipFill>
          <a:blip r:embed="rId3"/>
          <a:stretch>
            <a:fillRect/>
          </a:stretch>
        </p:blipFill>
        <p:spPr>
          <a:xfrm rot="21311614">
            <a:off x="264420" y="1340694"/>
            <a:ext cx="4304170" cy="2447041"/>
          </a:xfrm>
          <a:prstGeom prst="rect">
            <a:avLst/>
          </a:prstGeom>
          <a:ln>
            <a:solidFill>
              <a:schemeClr val="tx1"/>
            </a:solidFill>
          </a:ln>
        </p:spPr>
      </p:pic>
      <p:sp>
        <p:nvSpPr>
          <p:cNvPr id="10" name="Title 1">
            <a:extLst>
              <a:ext uri="{FF2B5EF4-FFF2-40B4-BE49-F238E27FC236}">
                <a16:creationId xmlns:a16="http://schemas.microsoft.com/office/drawing/2014/main" id="{EE874E83-094B-461E-BE50-8B40DAD47243}"/>
              </a:ext>
            </a:extLst>
          </p:cNvPr>
          <p:cNvSpPr txBox="1">
            <a:spLocks/>
          </p:cNvSpPr>
          <p:nvPr/>
        </p:nvSpPr>
        <p:spPr>
          <a:xfrm>
            <a:off x="0" y="111759"/>
            <a:ext cx="12192000" cy="108544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600" dirty="0">
                <a:ln>
                  <a:solidFill>
                    <a:schemeClr val="tx1"/>
                  </a:solidFill>
                </a:ln>
                <a:solidFill>
                  <a:srgbClr val="7030A0"/>
                </a:solidFill>
                <a:latin typeface="Berlin Sans FB Demi" panose="020E0802020502020306" pitchFamily="34" charset="0"/>
              </a:rPr>
              <a:t>WHO IS SHOWING COMPASSION? </a:t>
            </a:r>
            <a:endParaRPr lang="en-GB" sz="5600" dirty="0">
              <a:ln>
                <a:solidFill>
                  <a:schemeClr val="tx1"/>
                </a:solidFill>
              </a:ln>
              <a:solidFill>
                <a:srgbClr val="7030A0"/>
              </a:solidFill>
              <a:latin typeface="Berlin Sans FB Demi" panose="020E0802020502020306" pitchFamily="34" charset="0"/>
            </a:endParaRPr>
          </a:p>
        </p:txBody>
      </p:sp>
      <p:pic>
        <p:nvPicPr>
          <p:cNvPr id="2" name="Picture 1">
            <a:extLst>
              <a:ext uri="{FF2B5EF4-FFF2-40B4-BE49-F238E27FC236}">
                <a16:creationId xmlns:a16="http://schemas.microsoft.com/office/drawing/2014/main" id="{F6AFBF59-0187-49B6-A0C0-C7E026093862}"/>
              </a:ext>
            </a:extLst>
          </p:cNvPr>
          <p:cNvPicPr>
            <a:picLocks noChangeAspect="1"/>
          </p:cNvPicPr>
          <p:nvPr/>
        </p:nvPicPr>
        <p:blipFill>
          <a:blip r:embed="rId4"/>
          <a:stretch>
            <a:fillRect/>
          </a:stretch>
        </p:blipFill>
        <p:spPr>
          <a:xfrm rot="353537">
            <a:off x="8071681" y="1510941"/>
            <a:ext cx="3793693" cy="2264067"/>
          </a:xfrm>
          <a:prstGeom prst="rect">
            <a:avLst/>
          </a:prstGeom>
          <a:ln>
            <a:solidFill>
              <a:schemeClr val="tx1"/>
            </a:solidFill>
          </a:ln>
        </p:spPr>
      </p:pic>
      <p:pic>
        <p:nvPicPr>
          <p:cNvPr id="3" name="Picture 2">
            <a:extLst>
              <a:ext uri="{FF2B5EF4-FFF2-40B4-BE49-F238E27FC236}">
                <a16:creationId xmlns:a16="http://schemas.microsoft.com/office/drawing/2014/main" id="{7C43E279-72AF-4620-A2EE-8D85D65D0CFD}"/>
              </a:ext>
            </a:extLst>
          </p:cNvPr>
          <p:cNvPicPr>
            <a:picLocks noChangeAspect="1"/>
          </p:cNvPicPr>
          <p:nvPr/>
        </p:nvPicPr>
        <p:blipFill>
          <a:blip r:embed="rId5"/>
          <a:stretch>
            <a:fillRect/>
          </a:stretch>
        </p:blipFill>
        <p:spPr>
          <a:xfrm>
            <a:off x="403398" y="3754070"/>
            <a:ext cx="4027850" cy="2783791"/>
          </a:xfrm>
          <a:prstGeom prst="rect">
            <a:avLst/>
          </a:prstGeom>
          <a:ln>
            <a:solidFill>
              <a:schemeClr val="tx1"/>
            </a:solidFill>
          </a:ln>
        </p:spPr>
      </p:pic>
      <p:pic>
        <p:nvPicPr>
          <p:cNvPr id="4" name="Picture 3">
            <a:extLst>
              <a:ext uri="{FF2B5EF4-FFF2-40B4-BE49-F238E27FC236}">
                <a16:creationId xmlns:a16="http://schemas.microsoft.com/office/drawing/2014/main" id="{93271742-7966-416E-BE55-DDA1F1F70350}"/>
              </a:ext>
            </a:extLst>
          </p:cNvPr>
          <p:cNvPicPr>
            <a:picLocks noChangeAspect="1"/>
          </p:cNvPicPr>
          <p:nvPr/>
        </p:nvPicPr>
        <p:blipFill>
          <a:blip r:embed="rId6"/>
          <a:stretch>
            <a:fillRect/>
          </a:stretch>
        </p:blipFill>
        <p:spPr>
          <a:xfrm rot="21333311">
            <a:off x="7487495" y="3627592"/>
            <a:ext cx="4181074" cy="2637845"/>
          </a:xfrm>
          <a:prstGeom prst="rect">
            <a:avLst/>
          </a:prstGeom>
          <a:ln>
            <a:solidFill>
              <a:schemeClr val="tx1"/>
            </a:solidFill>
          </a:ln>
        </p:spPr>
      </p:pic>
      <p:pic>
        <p:nvPicPr>
          <p:cNvPr id="13" name="Picture 12">
            <a:extLst>
              <a:ext uri="{FF2B5EF4-FFF2-40B4-BE49-F238E27FC236}">
                <a16:creationId xmlns:a16="http://schemas.microsoft.com/office/drawing/2014/main" id="{F59B174A-D4BB-4432-A058-28458F135F24}"/>
              </a:ext>
            </a:extLst>
          </p:cNvPr>
          <p:cNvPicPr>
            <a:picLocks noChangeAspect="1"/>
          </p:cNvPicPr>
          <p:nvPr/>
        </p:nvPicPr>
        <p:blipFill>
          <a:blip r:embed="rId7"/>
          <a:stretch>
            <a:fillRect/>
          </a:stretch>
        </p:blipFill>
        <p:spPr>
          <a:xfrm>
            <a:off x="4430036" y="4982529"/>
            <a:ext cx="3195037" cy="1819683"/>
          </a:xfrm>
          <a:prstGeom prst="rect">
            <a:avLst/>
          </a:prstGeom>
          <a:ln>
            <a:solidFill>
              <a:schemeClr val="tx1"/>
            </a:solidFill>
          </a:ln>
        </p:spPr>
      </p:pic>
      <p:pic>
        <p:nvPicPr>
          <p:cNvPr id="5" name="Picture 4">
            <a:extLst>
              <a:ext uri="{FF2B5EF4-FFF2-40B4-BE49-F238E27FC236}">
                <a16:creationId xmlns:a16="http://schemas.microsoft.com/office/drawing/2014/main" id="{2BC7FBEE-D3E6-448C-96AB-AE9D76A5909C}"/>
              </a:ext>
            </a:extLst>
          </p:cNvPr>
          <p:cNvPicPr>
            <a:picLocks noChangeAspect="1"/>
          </p:cNvPicPr>
          <p:nvPr/>
        </p:nvPicPr>
        <p:blipFill>
          <a:blip r:embed="rId8"/>
          <a:stretch>
            <a:fillRect/>
          </a:stretch>
        </p:blipFill>
        <p:spPr>
          <a:xfrm>
            <a:off x="4154020" y="2680004"/>
            <a:ext cx="3930273" cy="2336666"/>
          </a:xfrm>
          <a:prstGeom prst="rect">
            <a:avLst/>
          </a:prstGeom>
          <a:ln>
            <a:solidFill>
              <a:schemeClr val="tx1"/>
            </a:solidFill>
          </a:ln>
        </p:spPr>
      </p:pic>
    </p:spTree>
    <p:extLst>
      <p:ext uri="{BB962C8B-B14F-4D97-AF65-F5344CB8AC3E}">
        <p14:creationId xmlns:p14="http://schemas.microsoft.com/office/powerpoint/2010/main" val="3639689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7F63BB1-5F04-40F8-BC10-DE4B1312C832}"/>
              </a:ext>
            </a:extLst>
          </p:cNvPr>
          <p:cNvSpPr txBox="1">
            <a:spLocks/>
          </p:cNvSpPr>
          <p:nvPr/>
        </p:nvSpPr>
        <p:spPr>
          <a:xfrm>
            <a:off x="0" y="847050"/>
            <a:ext cx="12192000" cy="108544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600" dirty="0">
                <a:ln>
                  <a:solidFill>
                    <a:schemeClr val="tx1"/>
                  </a:solidFill>
                </a:ln>
                <a:solidFill>
                  <a:srgbClr val="7030A0"/>
                </a:solidFill>
                <a:latin typeface="Berlin Sans FB Demi" panose="020E0802020502020306" pitchFamily="34" charset="0"/>
              </a:rPr>
              <a:t>FREEZE FRAME ACTIVITY: HOW WE REACT TO THOSE IN NEED. </a:t>
            </a:r>
            <a:endParaRPr lang="en-GB" sz="5600" dirty="0">
              <a:ln>
                <a:solidFill>
                  <a:schemeClr val="tx1"/>
                </a:solidFill>
              </a:ln>
              <a:solidFill>
                <a:srgbClr val="7030A0"/>
              </a:solidFill>
              <a:latin typeface="Berlin Sans FB Demi" panose="020E0802020502020306" pitchFamily="34" charset="0"/>
            </a:endParaRPr>
          </a:p>
        </p:txBody>
      </p:sp>
      <p:sp>
        <p:nvSpPr>
          <p:cNvPr id="5" name="Title 1">
            <a:extLst>
              <a:ext uri="{FF2B5EF4-FFF2-40B4-BE49-F238E27FC236}">
                <a16:creationId xmlns:a16="http://schemas.microsoft.com/office/drawing/2014/main" id="{92BE8C2F-7837-4C4D-86EE-4B1BCD3D0BDB}"/>
              </a:ext>
            </a:extLst>
          </p:cNvPr>
          <p:cNvSpPr txBox="1">
            <a:spLocks/>
          </p:cNvSpPr>
          <p:nvPr/>
        </p:nvSpPr>
        <p:spPr>
          <a:xfrm>
            <a:off x="399588" y="1948992"/>
            <a:ext cx="11251941" cy="83421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solidFill>
                  <a:srgbClr val="002060"/>
                </a:solidFill>
                <a:latin typeface="Berlin Sans FB Demi" panose="020E0802020502020306" pitchFamily="34" charset="0"/>
              </a:rPr>
              <a:t>We need five volunteers!</a:t>
            </a:r>
          </a:p>
        </p:txBody>
      </p:sp>
      <p:sp>
        <p:nvSpPr>
          <p:cNvPr id="6" name="TextBox 5">
            <a:extLst>
              <a:ext uri="{FF2B5EF4-FFF2-40B4-BE49-F238E27FC236}">
                <a16:creationId xmlns:a16="http://schemas.microsoft.com/office/drawing/2014/main" id="{6526EF8F-4124-4AFA-90A7-C24621E4CE8E}"/>
              </a:ext>
            </a:extLst>
          </p:cNvPr>
          <p:cNvSpPr txBox="1"/>
          <p:nvPr/>
        </p:nvSpPr>
        <p:spPr>
          <a:xfrm>
            <a:off x="282804" y="3054285"/>
            <a:ext cx="6579909" cy="3416320"/>
          </a:xfrm>
          <a:prstGeom prst="rect">
            <a:avLst/>
          </a:prstGeom>
          <a:noFill/>
        </p:spPr>
        <p:txBody>
          <a:bodyPr wrap="square" rtlCol="0">
            <a:spAutoFit/>
          </a:bodyPr>
          <a:lstStyle/>
          <a:p>
            <a:pPr marL="457200" indent="-457200" algn="ctr">
              <a:buFontTx/>
              <a:buChar char="-"/>
            </a:pPr>
            <a:r>
              <a:rPr lang="en-US" sz="2400" dirty="0">
                <a:latin typeface="Berlin Sans FB Demi" panose="020E0802020502020306" pitchFamily="34" charset="0"/>
              </a:rPr>
              <a:t>Volunteer A is someone who is in trouble. </a:t>
            </a:r>
          </a:p>
          <a:p>
            <a:pPr marL="457200" indent="-457200" algn="ctr">
              <a:buFontTx/>
              <a:buChar char="-"/>
            </a:pPr>
            <a:endParaRPr lang="en-US" sz="2400" dirty="0">
              <a:latin typeface="Berlin Sans FB Demi" panose="020E0802020502020306" pitchFamily="34" charset="0"/>
            </a:endParaRPr>
          </a:p>
          <a:p>
            <a:pPr marL="457200" indent="-457200" algn="ctr">
              <a:buFontTx/>
              <a:buChar char="-"/>
            </a:pPr>
            <a:r>
              <a:rPr lang="en-US" sz="2400" dirty="0">
                <a:latin typeface="Berlin Sans FB Demi" panose="020E0802020502020306" pitchFamily="34" charset="0"/>
              </a:rPr>
              <a:t>Volunteers B-E are different people who come across Volunteer A</a:t>
            </a:r>
          </a:p>
          <a:p>
            <a:pPr marL="457200" indent="-457200" algn="ctr">
              <a:buFontTx/>
              <a:buChar char="-"/>
            </a:pPr>
            <a:endParaRPr lang="en-US" sz="2400" dirty="0">
              <a:latin typeface="Berlin Sans FB Demi" panose="020E0802020502020306" pitchFamily="34" charset="0"/>
            </a:endParaRPr>
          </a:p>
          <a:p>
            <a:pPr marL="457200" indent="-457200" algn="ctr">
              <a:buFontTx/>
              <a:buChar char="-"/>
            </a:pPr>
            <a:r>
              <a:rPr lang="en-US" sz="2400" dirty="0">
                <a:latin typeface="Berlin Sans FB Demi" panose="020E0802020502020306" pitchFamily="34" charset="0"/>
              </a:rPr>
              <a:t>After you see each freeze frame, think about what each person could be saying.</a:t>
            </a:r>
          </a:p>
          <a:p>
            <a:pPr marL="457200" indent="-457200" algn="ctr">
              <a:buFontTx/>
              <a:buChar char="-"/>
            </a:pPr>
            <a:endParaRPr lang="en-US" sz="2400" dirty="0">
              <a:latin typeface="Berlin Sans FB Demi" panose="020E0802020502020306" pitchFamily="34" charset="0"/>
            </a:endParaRPr>
          </a:p>
          <a:p>
            <a:pPr marL="457200" indent="-457200" algn="ctr">
              <a:buFontTx/>
              <a:buChar char="-"/>
            </a:pPr>
            <a:r>
              <a:rPr lang="en-US" sz="2400" dirty="0">
                <a:latin typeface="Berlin Sans FB Demi" panose="020E0802020502020306" pitchFamily="34" charset="0"/>
              </a:rPr>
              <a:t>Which person is the most compassionate?</a:t>
            </a:r>
            <a:endParaRPr lang="en-GB" sz="2400" dirty="0">
              <a:latin typeface="Berlin Sans FB Demi" panose="020E0802020502020306" pitchFamily="34" charset="0"/>
            </a:endParaRPr>
          </a:p>
        </p:txBody>
      </p:sp>
      <p:pic>
        <p:nvPicPr>
          <p:cNvPr id="2050" name="Picture 2" descr="Image result for freeze frame">
            <a:extLst>
              <a:ext uri="{FF2B5EF4-FFF2-40B4-BE49-F238E27FC236}">
                <a16:creationId xmlns:a16="http://schemas.microsoft.com/office/drawing/2014/main" id="{C1685A28-6F10-49CF-B7FF-D68D48725A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1864" y="2879441"/>
            <a:ext cx="5021344" cy="3766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82270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355600" y="111759"/>
            <a:ext cx="11836400" cy="1402080"/>
          </a:xfrm>
        </p:spPr>
        <p:txBody>
          <a:bodyPr>
            <a:noAutofit/>
          </a:bodyPr>
          <a:lstStyle/>
          <a:p>
            <a:r>
              <a:rPr lang="en-US" sz="7600" dirty="0">
                <a:ln>
                  <a:solidFill>
                    <a:schemeClr val="tx1"/>
                  </a:solidFill>
                </a:ln>
                <a:solidFill>
                  <a:srgbClr val="7030A0"/>
                </a:solidFill>
                <a:latin typeface="Berlin Sans FB Demi" panose="020E0802020502020306" pitchFamily="34" charset="0"/>
              </a:rPr>
              <a:t>SHOWING COMPASSION</a:t>
            </a:r>
            <a:endParaRPr lang="en-GB" sz="76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295894" y="2594788"/>
            <a:ext cx="7796282" cy="426321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solidFill>
                  <a:srgbClr val="002060"/>
                </a:solidFill>
                <a:latin typeface="Berlin Sans FB Demi" panose="020E0802020502020306" pitchFamily="34" charset="0"/>
              </a:rPr>
              <a:t>In order to show compassion, you need to be able to think about how other people feel.</a:t>
            </a:r>
          </a:p>
          <a:p>
            <a:endParaRPr lang="en-GB" sz="4800" dirty="0">
              <a:solidFill>
                <a:srgbClr val="002060"/>
              </a:solidFill>
              <a:latin typeface="Berlin Sans FB Demi" panose="020E0802020502020306" pitchFamily="34" charset="0"/>
            </a:endParaRPr>
          </a:p>
          <a:p>
            <a:r>
              <a:rPr lang="en-GB" sz="4800" dirty="0">
                <a:solidFill>
                  <a:srgbClr val="002060"/>
                </a:solidFill>
                <a:latin typeface="Berlin Sans FB Demi" panose="020E0802020502020306" pitchFamily="34" charset="0"/>
              </a:rPr>
              <a:t>This is called ‘putting yourself in someone else’s shoes.’</a:t>
            </a:r>
            <a:endParaRPr lang="en-US" sz="4800" dirty="0">
              <a:solidFill>
                <a:srgbClr val="002060"/>
              </a:solidFill>
              <a:latin typeface="Berlin Sans FB Demi" panose="020E0802020502020306" pitchFamily="34" charset="0"/>
            </a:endParaRPr>
          </a:p>
        </p:txBody>
      </p:sp>
      <p:pic>
        <p:nvPicPr>
          <p:cNvPr id="3" name="Picture 2">
            <a:extLst>
              <a:ext uri="{FF2B5EF4-FFF2-40B4-BE49-F238E27FC236}">
                <a16:creationId xmlns:a16="http://schemas.microsoft.com/office/drawing/2014/main" id="{50AB4517-7D43-4DB6-A337-2D2DAC1A8419}"/>
              </a:ext>
            </a:extLst>
          </p:cNvPr>
          <p:cNvPicPr>
            <a:picLocks noChangeAspect="1"/>
          </p:cNvPicPr>
          <p:nvPr/>
        </p:nvPicPr>
        <p:blipFill>
          <a:blip r:embed="rId2"/>
          <a:stretch>
            <a:fillRect/>
          </a:stretch>
        </p:blipFill>
        <p:spPr>
          <a:xfrm>
            <a:off x="8239027" y="4132543"/>
            <a:ext cx="3761049" cy="2613698"/>
          </a:xfrm>
          <a:prstGeom prst="rect">
            <a:avLst/>
          </a:prstGeom>
          <a:ln>
            <a:solidFill>
              <a:schemeClr val="tx1"/>
            </a:solidFill>
          </a:ln>
        </p:spPr>
      </p:pic>
      <p:pic>
        <p:nvPicPr>
          <p:cNvPr id="5" name="Picture 4">
            <a:extLst>
              <a:ext uri="{FF2B5EF4-FFF2-40B4-BE49-F238E27FC236}">
                <a16:creationId xmlns:a16="http://schemas.microsoft.com/office/drawing/2014/main" id="{E4838EA4-B666-4009-8AB6-BA86E8A5B736}"/>
              </a:ext>
            </a:extLst>
          </p:cNvPr>
          <p:cNvPicPr>
            <a:picLocks noChangeAspect="1"/>
          </p:cNvPicPr>
          <p:nvPr/>
        </p:nvPicPr>
        <p:blipFill>
          <a:blip r:embed="rId3"/>
          <a:stretch>
            <a:fillRect/>
          </a:stretch>
        </p:blipFill>
        <p:spPr>
          <a:xfrm>
            <a:off x="8239027" y="1453869"/>
            <a:ext cx="3761049" cy="2543175"/>
          </a:xfrm>
          <a:prstGeom prst="rect">
            <a:avLst/>
          </a:prstGeom>
          <a:ln>
            <a:solidFill>
              <a:schemeClr val="tx1"/>
            </a:solidFill>
          </a:ln>
        </p:spPr>
      </p:pic>
    </p:spTree>
    <p:extLst>
      <p:ext uri="{BB962C8B-B14F-4D97-AF65-F5344CB8AC3E}">
        <p14:creationId xmlns:p14="http://schemas.microsoft.com/office/powerpoint/2010/main" val="892274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355600" y="111759"/>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8800" dirty="0">
                <a:ln>
                  <a:solidFill>
                    <a:schemeClr val="tx1"/>
                  </a:solidFill>
                </a:ln>
                <a:solidFill>
                  <a:srgbClr val="7030A0"/>
                </a:solidFill>
                <a:latin typeface="Berlin Sans FB Demi" panose="020E0802020502020306" pitchFamily="34" charset="0"/>
              </a:rPr>
              <a:t>‘IN YOUR SHOES’</a:t>
            </a:r>
            <a:endParaRPr lang="en-GB" sz="88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A3F63B28-2A4E-41A6-83E2-C625EC6190F1}"/>
              </a:ext>
            </a:extLst>
          </p:cNvPr>
          <p:cNvSpPr txBox="1">
            <a:spLocks/>
          </p:cNvSpPr>
          <p:nvPr/>
        </p:nvSpPr>
        <p:spPr>
          <a:xfrm>
            <a:off x="113122" y="5626916"/>
            <a:ext cx="8531258"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latin typeface="Berlin Sans FB Demi" panose="020E0802020502020306" pitchFamily="34" charset="0"/>
              </a:rPr>
              <a:t>WE ARE NOW GOING TO TEST YOUR COMPASSION!</a:t>
            </a:r>
          </a:p>
          <a:p>
            <a:endParaRPr lang="en-US" sz="3200" dirty="0">
              <a:latin typeface="Berlin Sans FB Demi" panose="020E0802020502020306" pitchFamily="34" charset="0"/>
            </a:endParaRPr>
          </a:p>
          <a:p>
            <a:r>
              <a:rPr lang="en-US" sz="3200" dirty="0">
                <a:latin typeface="Berlin Sans FB Demi" panose="020E0802020502020306" pitchFamily="34" charset="0"/>
              </a:rPr>
              <a:t>WE WILL NEED ONE VOLUNTEER FOR EACH SCENARIO THAT WE READ - SEE IF YOU CAN STEP INTO THE PERSON’S SHOES AND IMAGINE HOW THEY MUST FEEL.</a:t>
            </a:r>
          </a:p>
          <a:p>
            <a:endParaRPr lang="en-US" sz="3200" dirty="0">
              <a:latin typeface="Berlin Sans FB Demi" panose="020E0802020502020306" pitchFamily="34" charset="0"/>
            </a:endParaRPr>
          </a:p>
          <a:p>
            <a:r>
              <a:rPr lang="en-US" sz="3200" dirty="0">
                <a:latin typeface="Berlin Sans FB Demi" panose="020E0802020502020306" pitchFamily="34" charset="0"/>
              </a:rPr>
              <a:t>EVERYONE ELSE – THINK ABOUT HOW WE MIGHT BE ABLE TO HELP THIS PERSON</a:t>
            </a:r>
          </a:p>
        </p:txBody>
      </p:sp>
      <p:pic>
        <p:nvPicPr>
          <p:cNvPr id="2" name="Picture 1">
            <a:extLst>
              <a:ext uri="{FF2B5EF4-FFF2-40B4-BE49-F238E27FC236}">
                <a16:creationId xmlns:a16="http://schemas.microsoft.com/office/drawing/2014/main" id="{0CCE3A85-EF30-483B-A05B-90805CD0BA34}"/>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47" b="100000" l="9793" r="89831">
                        <a14:foregroundMark x1="53107" y1="91462" x2="72316" y2="72186"/>
                      </a14:backgroundRemoval>
                    </a14:imgEffect>
                  </a14:imgLayer>
                </a14:imgProps>
              </a:ext>
            </a:extLst>
          </a:blip>
          <a:stretch>
            <a:fillRect/>
          </a:stretch>
        </p:blipFill>
        <p:spPr>
          <a:xfrm>
            <a:off x="8164944" y="1359224"/>
            <a:ext cx="2381088" cy="3466254"/>
          </a:xfrm>
          <a:prstGeom prst="rect">
            <a:avLst/>
          </a:prstGeom>
        </p:spPr>
      </p:pic>
      <p:pic>
        <p:nvPicPr>
          <p:cNvPr id="5" name="Picture 4">
            <a:extLst>
              <a:ext uri="{FF2B5EF4-FFF2-40B4-BE49-F238E27FC236}">
                <a16:creationId xmlns:a16="http://schemas.microsoft.com/office/drawing/2014/main" id="{7B01AA0E-47FD-408E-9E15-18C78DFF997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647" b="100000" l="9793" r="89831">
                        <a14:foregroundMark x1="53107" y1="91462" x2="72316" y2="72186"/>
                      </a14:backgroundRemoval>
                    </a14:imgEffect>
                  </a14:imgLayer>
                </a14:imgProps>
              </a:ext>
            </a:extLst>
          </a:blip>
          <a:stretch>
            <a:fillRect/>
          </a:stretch>
        </p:blipFill>
        <p:spPr>
          <a:xfrm flipH="1">
            <a:off x="9913275" y="3429000"/>
            <a:ext cx="2278725" cy="3317241"/>
          </a:xfrm>
          <a:prstGeom prst="rect">
            <a:avLst/>
          </a:prstGeom>
        </p:spPr>
      </p:pic>
    </p:spTree>
    <p:extLst>
      <p:ext uri="{BB962C8B-B14F-4D97-AF65-F5344CB8AC3E}">
        <p14:creationId xmlns:p14="http://schemas.microsoft.com/office/powerpoint/2010/main" val="478715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355600" y="111759"/>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8800" dirty="0">
                <a:ln>
                  <a:solidFill>
                    <a:schemeClr val="tx1"/>
                  </a:solidFill>
                </a:ln>
                <a:solidFill>
                  <a:srgbClr val="7030A0"/>
                </a:solidFill>
                <a:latin typeface="Berlin Sans FB Demi" panose="020E0802020502020306" pitchFamily="34" charset="0"/>
              </a:rPr>
              <a:t>SCENARIO 1</a:t>
            </a:r>
            <a:endParaRPr lang="en-GB" sz="88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A3F63B28-2A4E-41A6-83E2-C625EC6190F1}"/>
              </a:ext>
            </a:extLst>
          </p:cNvPr>
          <p:cNvSpPr txBox="1">
            <a:spLocks/>
          </p:cNvSpPr>
          <p:nvPr/>
        </p:nvSpPr>
        <p:spPr>
          <a:xfrm>
            <a:off x="-1" y="1234026"/>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STARTING A NEW SCHOOL</a:t>
            </a:r>
            <a:endParaRPr lang="en-GB" sz="3600" dirty="0">
              <a:latin typeface="Berlin Sans FB Demi" panose="020E0802020502020306" pitchFamily="34" charset="0"/>
            </a:endParaRPr>
          </a:p>
        </p:txBody>
      </p:sp>
      <p:sp>
        <p:nvSpPr>
          <p:cNvPr id="6" name="Title 1">
            <a:extLst>
              <a:ext uri="{FF2B5EF4-FFF2-40B4-BE49-F238E27FC236}">
                <a16:creationId xmlns:a16="http://schemas.microsoft.com/office/drawing/2014/main" id="{3FEBC3F3-4421-44A4-90A5-E316FC2FFC62}"/>
              </a:ext>
            </a:extLst>
          </p:cNvPr>
          <p:cNvSpPr txBox="1">
            <a:spLocks/>
          </p:cNvSpPr>
          <p:nvPr/>
        </p:nvSpPr>
        <p:spPr>
          <a:xfrm>
            <a:off x="4954833" y="2140770"/>
            <a:ext cx="6806153" cy="348320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457200" indent="-457200">
              <a:buFontTx/>
              <a:buChar char="-"/>
            </a:pPr>
            <a:r>
              <a:rPr lang="en-US" sz="2800" dirty="0">
                <a:solidFill>
                  <a:srgbClr val="002060"/>
                </a:solidFill>
                <a:latin typeface="Berlin Sans FB Demi" panose="020E0802020502020306" pitchFamily="34" charset="0"/>
              </a:rPr>
              <a:t>A new girl has started at school. It is her first day.</a:t>
            </a:r>
          </a:p>
          <a:p>
            <a:pPr marL="457200" indent="-457200">
              <a:buFontTx/>
              <a:buChar char="-"/>
            </a:pPr>
            <a:r>
              <a:rPr lang="en-US" sz="2800" dirty="0">
                <a:solidFill>
                  <a:srgbClr val="002060"/>
                </a:solidFill>
                <a:latin typeface="Berlin Sans FB Demi" panose="020E0802020502020306" pitchFamily="34" charset="0"/>
              </a:rPr>
              <a:t>She has come from a different part of the country and doesn’t know anyone here.</a:t>
            </a:r>
          </a:p>
          <a:p>
            <a:r>
              <a:rPr lang="en-US" sz="2800" dirty="0">
                <a:solidFill>
                  <a:srgbClr val="002060"/>
                </a:solidFill>
                <a:latin typeface="Berlin Sans FB Demi" panose="020E0802020502020306" pitchFamily="34" charset="0"/>
              </a:rPr>
              <a:t>-She looks very serious and has hardly smiled all day.</a:t>
            </a:r>
          </a:p>
          <a:p>
            <a:r>
              <a:rPr lang="en-US" sz="2800" dirty="0">
                <a:solidFill>
                  <a:srgbClr val="002060"/>
                </a:solidFill>
                <a:latin typeface="Berlin Sans FB Demi" panose="020E0802020502020306" pitchFamily="34" charset="0"/>
              </a:rPr>
              <a:t>-It is break time and she is sat by herself.</a:t>
            </a:r>
          </a:p>
        </p:txBody>
      </p:sp>
      <p:sp>
        <p:nvSpPr>
          <p:cNvPr id="7" name="Title 1">
            <a:extLst>
              <a:ext uri="{FF2B5EF4-FFF2-40B4-BE49-F238E27FC236}">
                <a16:creationId xmlns:a16="http://schemas.microsoft.com/office/drawing/2014/main" id="{6D1E3717-964A-4B88-8EB0-F215F8C6E9C1}"/>
              </a:ext>
            </a:extLst>
          </p:cNvPr>
          <p:cNvSpPr txBox="1">
            <a:spLocks/>
          </p:cNvSpPr>
          <p:nvPr/>
        </p:nvSpPr>
        <p:spPr>
          <a:xfrm>
            <a:off x="120455" y="5793801"/>
            <a:ext cx="5975546" cy="95244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VOLUNTEER – Step into her shoes. How do you imagine she feels?</a:t>
            </a:r>
          </a:p>
        </p:txBody>
      </p:sp>
      <p:sp>
        <p:nvSpPr>
          <p:cNvPr id="9" name="Title 1">
            <a:extLst>
              <a:ext uri="{FF2B5EF4-FFF2-40B4-BE49-F238E27FC236}">
                <a16:creationId xmlns:a16="http://schemas.microsoft.com/office/drawing/2014/main" id="{7B2C23BF-CB9B-4BC7-83D8-0986276F5ED7}"/>
              </a:ext>
            </a:extLst>
          </p:cNvPr>
          <p:cNvSpPr txBox="1">
            <a:spLocks/>
          </p:cNvSpPr>
          <p:nvPr/>
        </p:nvSpPr>
        <p:spPr>
          <a:xfrm>
            <a:off x="6023206" y="5793801"/>
            <a:ext cx="5975546" cy="95244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EVERYONE – How can we help her?</a:t>
            </a:r>
          </a:p>
          <a:p>
            <a:r>
              <a:rPr lang="en-US" sz="2800" dirty="0">
                <a:latin typeface="Berlin Sans FB Demi" panose="020E0802020502020306" pitchFamily="34" charset="0"/>
              </a:rPr>
              <a:t>How can we show compassion?</a:t>
            </a:r>
          </a:p>
        </p:txBody>
      </p:sp>
      <p:pic>
        <p:nvPicPr>
          <p:cNvPr id="2" name="Picture 1">
            <a:extLst>
              <a:ext uri="{FF2B5EF4-FFF2-40B4-BE49-F238E27FC236}">
                <a16:creationId xmlns:a16="http://schemas.microsoft.com/office/drawing/2014/main" id="{6A5EEBB3-103D-4E49-8D0D-5DAF37AC55B4}"/>
              </a:ext>
            </a:extLst>
          </p:cNvPr>
          <p:cNvPicPr>
            <a:picLocks noChangeAspect="1"/>
          </p:cNvPicPr>
          <p:nvPr/>
        </p:nvPicPr>
        <p:blipFill>
          <a:blip r:embed="rId2"/>
          <a:stretch>
            <a:fillRect/>
          </a:stretch>
        </p:blipFill>
        <p:spPr>
          <a:xfrm>
            <a:off x="558800" y="2450969"/>
            <a:ext cx="4313217" cy="3168049"/>
          </a:xfrm>
          <a:prstGeom prst="rect">
            <a:avLst/>
          </a:prstGeom>
          <a:ln>
            <a:solidFill>
              <a:schemeClr val="tx1"/>
            </a:solidFill>
          </a:ln>
        </p:spPr>
      </p:pic>
    </p:spTree>
    <p:extLst>
      <p:ext uri="{BB962C8B-B14F-4D97-AF65-F5344CB8AC3E}">
        <p14:creationId xmlns:p14="http://schemas.microsoft.com/office/powerpoint/2010/main" val="3974183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355600" y="111759"/>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8800" dirty="0">
                <a:ln>
                  <a:solidFill>
                    <a:schemeClr val="tx1"/>
                  </a:solidFill>
                </a:ln>
                <a:solidFill>
                  <a:srgbClr val="7030A0"/>
                </a:solidFill>
                <a:latin typeface="Berlin Sans FB Demi" panose="020E0802020502020306" pitchFamily="34" charset="0"/>
              </a:rPr>
              <a:t>SCENARIO 1</a:t>
            </a:r>
            <a:endParaRPr lang="en-GB" sz="88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A3F63B28-2A4E-41A6-83E2-C625EC6190F1}"/>
              </a:ext>
            </a:extLst>
          </p:cNvPr>
          <p:cNvSpPr txBox="1">
            <a:spLocks/>
          </p:cNvSpPr>
          <p:nvPr/>
        </p:nvSpPr>
        <p:spPr>
          <a:xfrm>
            <a:off x="-1" y="1234026"/>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STARTING A NEW SCHOOL</a:t>
            </a:r>
            <a:endParaRPr lang="en-GB" sz="3600" dirty="0">
              <a:latin typeface="Berlin Sans FB Demi" panose="020E0802020502020306" pitchFamily="34" charset="0"/>
            </a:endParaRPr>
          </a:p>
        </p:txBody>
      </p:sp>
      <p:sp>
        <p:nvSpPr>
          <p:cNvPr id="6" name="Title 1">
            <a:extLst>
              <a:ext uri="{FF2B5EF4-FFF2-40B4-BE49-F238E27FC236}">
                <a16:creationId xmlns:a16="http://schemas.microsoft.com/office/drawing/2014/main" id="{3FEBC3F3-4421-44A4-90A5-E316FC2FFC62}"/>
              </a:ext>
            </a:extLst>
          </p:cNvPr>
          <p:cNvSpPr txBox="1">
            <a:spLocks/>
          </p:cNvSpPr>
          <p:nvPr/>
        </p:nvSpPr>
        <p:spPr>
          <a:xfrm>
            <a:off x="431014" y="2225612"/>
            <a:ext cx="10749176" cy="237466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457200" indent="-457200">
              <a:buFontTx/>
              <a:buChar char="-"/>
            </a:pPr>
            <a:r>
              <a:rPr lang="en-US" sz="2800" dirty="0">
                <a:solidFill>
                  <a:srgbClr val="002060"/>
                </a:solidFill>
                <a:latin typeface="Berlin Sans FB Demi" panose="020E0802020502020306" pitchFamily="34" charset="0"/>
              </a:rPr>
              <a:t>Nervous</a:t>
            </a:r>
          </a:p>
          <a:p>
            <a:pPr marL="457200" indent="-457200">
              <a:buFontTx/>
              <a:buChar char="-"/>
            </a:pPr>
            <a:r>
              <a:rPr lang="en-US" sz="2800" dirty="0">
                <a:solidFill>
                  <a:srgbClr val="002060"/>
                </a:solidFill>
                <a:latin typeface="Berlin Sans FB Demi" panose="020E0802020502020306" pitchFamily="34" charset="0"/>
              </a:rPr>
              <a:t>Scared</a:t>
            </a:r>
          </a:p>
          <a:p>
            <a:pPr marL="457200" indent="-457200">
              <a:buFontTx/>
              <a:buChar char="-"/>
            </a:pPr>
            <a:r>
              <a:rPr lang="en-US" sz="2800" dirty="0">
                <a:solidFill>
                  <a:srgbClr val="002060"/>
                </a:solidFill>
                <a:latin typeface="Berlin Sans FB Demi" panose="020E0802020502020306" pitchFamily="34" charset="0"/>
              </a:rPr>
              <a:t>Missing her old friends</a:t>
            </a:r>
          </a:p>
          <a:p>
            <a:pPr marL="457200" indent="-457200">
              <a:buFontTx/>
              <a:buChar char="-"/>
            </a:pPr>
            <a:r>
              <a:rPr lang="en-US" sz="2800" dirty="0">
                <a:solidFill>
                  <a:srgbClr val="002060"/>
                </a:solidFill>
                <a:latin typeface="Berlin Sans FB Demi" panose="020E0802020502020306" pitchFamily="34" charset="0"/>
              </a:rPr>
              <a:t>Worried about what people will think of her</a:t>
            </a:r>
          </a:p>
          <a:p>
            <a:pPr marL="457200" indent="-457200">
              <a:buFontTx/>
              <a:buChar char="-"/>
            </a:pPr>
            <a:r>
              <a:rPr lang="en-US" sz="2800" dirty="0">
                <a:solidFill>
                  <a:srgbClr val="002060"/>
                </a:solidFill>
                <a:latin typeface="Berlin Sans FB Demi" panose="020E0802020502020306" pitchFamily="34" charset="0"/>
              </a:rPr>
              <a:t>Hopeful that she will make new friends </a:t>
            </a:r>
          </a:p>
        </p:txBody>
      </p:sp>
      <p:sp>
        <p:nvSpPr>
          <p:cNvPr id="7" name="Title 1">
            <a:extLst>
              <a:ext uri="{FF2B5EF4-FFF2-40B4-BE49-F238E27FC236}">
                <a16:creationId xmlns:a16="http://schemas.microsoft.com/office/drawing/2014/main" id="{6D1E3717-964A-4B88-8EB0-F215F8C6E9C1}"/>
              </a:ext>
            </a:extLst>
          </p:cNvPr>
          <p:cNvSpPr txBox="1">
            <a:spLocks/>
          </p:cNvSpPr>
          <p:nvPr/>
        </p:nvSpPr>
        <p:spPr>
          <a:xfrm>
            <a:off x="195870" y="2118233"/>
            <a:ext cx="11565116" cy="51787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VOLUNTEER – Step into her shoes. How do you imagine she feels?</a:t>
            </a:r>
          </a:p>
        </p:txBody>
      </p:sp>
      <p:sp>
        <p:nvSpPr>
          <p:cNvPr id="9" name="Title 1">
            <a:extLst>
              <a:ext uri="{FF2B5EF4-FFF2-40B4-BE49-F238E27FC236}">
                <a16:creationId xmlns:a16="http://schemas.microsoft.com/office/drawing/2014/main" id="{7B2C23BF-CB9B-4BC7-83D8-0986276F5ED7}"/>
              </a:ext>
            </a:extLst>
          </p:cNvPr>
          <p:cNvSpPr txBox="1">
            <a:spLocks/>
          </p:cNvSpPr>
          <p:nvPr/>
        </p:nvSpPr>
        <p:spPr>
          <a:xfrm>
            <a:off x="-1" y="4492902"/>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EVERYONE – How can we help her? How can we show compassion?</a:t>
            </a:r>
          </a:p>
        </p:txBody>
      </p:sp>
      <p:sp>
        <p:nvSpPr>
          <p:cNvPr id="11" name="Title 1">
            <a:extLst>
              <a:ext uri="{FF2B5EF4-FFF2-40B4-BE49-F238E27FC236}">
                <a16:creationId xmlns:a16="http://schemas.microsoft.com/office/drawing/2014/main" id="{DA35896F-3208-4565-B402-437E985C2246}"/>
              </a:ext>
            </a:extLst>
          </p:cNvPr>
          <p:cNvSpPr txBox="1">
            <a:spLocks/>
          </p:cNvSpPr>
          <p:nvPr/>
        </p:nvSpPr>
        <p:spPr>
          <a:xfrm>
            <a:off x="666158" y="5229819"/>
            <a:ext cx="10749176" cy="16281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457200" indent="-457200">
              <a:buFontTx/>
              <a:buChar char="-"/>
            </a:pPr>
            <a:r>
              <a:rPr lang="en-US" sz="2800" dirty="0">
                <a:solidFill>
                  <a:srgbClr val="002060"/>
                </a:solidFill>
                <a:latin typeface="Berlin Sans FB Demi" panose="020E0802020502020306" pitchFamily="34" charset="0"/>
              </a:rPr>
              <a:t>Introduce yourself/ make conversation</a:t>
            </a:r>
          </a:p>
          <a:p>
            <a:pPr marL="457200" indent="-457200">
              <a:buFontTx/>
              <a:buChar char="-"/>
            </a:pPr>
            <a:r>
              <a:rPr lang="en-US" sz="2800" dirty="0">
                <a:solidFill>
                  <a:srgbClr val="002060"/>
                </a:solidFill>
                <a:latin typeface="Berlin Sans FB Demi" panose="020E0802020502020306" pitchFamily="34" charset="0"/>
              </a:rPr>
              <a:t>Ask how her first day is going/ how can you help?</a:t>
            </a:r>
          </a:p>
          <a:p>
            <a:pPr marL="457200" indent="-457200">
              <a:buFontTx/>
              <a:buChar char="-"/>
            </a:pPr>
            <a:r>
              <a:rPr lang="en-US" sz="2800" dirty="0">
                <a:solidFill>
                  <a:srgbClr val="002060"/>
                </a:solidFill>
                <a:latin typeface="Berlin Sans FB Demi" panose="020E0802020502020306" pitchFamily="34" charset="0"/>
              </a:rPr>
              <a:t>Invite her to play with you</a:t>
            </a:r>
          </a:p>
          <a:p>
            <a:pPr marL="457200" indent="-457200">
              <a:buFontTx/>
              <a:buChar char="-"/>
            </a:pPr>
            <a:r>
              <a:rPr lang="en-US" sz="2800" dirty="0">
                <a:solidFill>
                  <a:srgbClr val="002060"/>
                </a:solidFill>
                <a:latin typeface="Berlin Sans FB Demi" panose="020E0802020502020306" pitchFamily="34" charset="0"/>
              </a:rPr>
              <a:t>Introduce her to others</a:t>
            </a:r>
          </a:p>
        </p:txBody>
      </p:sp>
      <p:pic>
        <p:nvPicPr>
          <p:cNvPr id="12" name="Picture 11">
            <a:extLst>
              <a:ext uri="{FF2B5EF4-FFF2-40B4-BE49-F238E27FC236}">
                <a16:creationId xmlns:a16="http://schemas.microsoft.com/office/drawing/2014/main" id="{F68BAB06-C01C-47B9-9A8E-8FC8E01C1DDD}"/>
              </a:ext>
            </a:extLst>
          </p:cNvPr>
          <p:cNvPicPr>
            <a:picLocks noChangeAspect="1"/>
          </p:cNvPicPr>
          <p:nvPr/>
        </p:nvPicPr>
        <p:blipFill>
          <a:blip r:embed="rId2"/>
          <a:stretch>
            <a:fillRect/>
          </a:stretch>
        </p:blipFill>
        <p:spPr>
          <a:xfrm>
            <a:off x="195870" y="129319"/>
            <a:ext cx="2040662" cy="1498862"/>
          </a:xfrm>
          <a:prstGeom prst="rect">
            <a:avLst/>
          </a:prstGeom>
          <a:ln>
            <a:solidFill>
              <a:schemeClr val="tx1"/>
            </a:solidFill>
          </a:ln>
        </p:spPr>
      </p:pic>
    </p:spTree>
    <p:extLst>
      <p:ext uri="{BB962C8B-B14F-4D97-AF65-F5344CB8AC3E}">
        <p14:creationId xmlns:p14="http://schemas.microsoft.com/office/powerpoint/2010/main" val="37962291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355600" y="111759"/>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8800" dirty="0">
                <a:ln>
                  <a:solidFill>
                    <a:schemeClr val="tx1"/>
                  </a:solidFill>
                </a:ln>
                <a:solidFill>
                  <a:srgbClr val="7030A0"/>
                </a:solidFill>
                <a:latin typeface="Berlin Sans FB Demi" panose="020E0802020502020306" pitchFamily="34" charset="0"/>
              </a:rPr>
              <a:t>SCENARIO 2</a:t>
            </a:r>
            <a:endParaRPr lang="en-GB" sz="88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A3F63B28-2A4E-41A6-83E2-C625EC6190F1}"/>
              </a:ext>
            </a:extLst>
          </p:cNvPr>
          <p:cNvSpPr txBox="1">
            <a:spLocks/>
          </p:cNvSpPr>
          <p:nvPr/>
        </p:nvSpPr>
        <p:spPr>
          <a:xfrm>
            <a:off x="-1" y="1234026"/>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TEST RESULTS</a:t>
            </a:r>
            <a:endParaRPr lang="en-GB" sz="3600" dirty="0">
              <a:latin typeface="Berlin Sans FB Demi" panose="020E0802020502020306" pitchFamily="34" charset="0"/>
            </a:endParaRPr>
          </a:p>
        </p:txBody>
      </p:sp>
      <p:sp>
        <p:nvSpPr>
          <p:cNvPr id="6" name="Title 1">
            <a:extLst>
              <a:ext uri="{FF2B5EF4-FFF2-40B4-BE49-F238E27FC236}">
                <a16:creationId xmlns:a16="http://schemas.microsoft.com/office/drawing/2014/main" id="{3FEBC3F3-4421-44A4-90A5-E316FC2FFC62}"/>
              </a:ext>
            </a:extLst>
          </p:cNvPr>
          <p:cNvSpPr txBox="1">
            <a:spLocks/>
          </p:cNvSpPr>
          <p:nvPr/>
        </p:nvSpPr>
        <p:spPr>
          <a:xfrm>
            <a:off x="4411745" y="2140770"/>
            <a:ext cx="7349242" cy="348320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457200" indent="-457200">
              <a:buFontTx/>
              <a:buChar char="-"/>
            </a:pPr>
            <a:r>
              <a:rPr lang="en-US" sz="2800" dirty="0">
                <a:solidFill>
                  <a:srgbClr val="002060"/>
                </a:solidFill>
                <a:latin typeface="Berlin Sans FB Demi" panose="020E0802020502020306" pitchFamily="34" charset="0"/>
              </a:rPr>
              <a:t>There is a boy in the class who finds spelling really difficult.</a:t>
            </a:r>
          </a:p>
          <a:p>
            <a:pPr marL="457200" indent="-457200">
              <a:buFontTx/>
              <a:buChar char="-"/>
            </a:pPr>
            <a:r>
              <a:rPr lang="en-US" sz="2800" dirty="0">
                <a:solidFill>
                  <a:srgbClr val="002060"/>
                </a:solidFill>
                <a:latin typeface="Berlin Sans FB Demi" panose="020E0802020502020306" pitchFamily="34" charset="0"/>
              </a:rPr>
              <a:t>Every week in the spelling test he hardly gets any spellings right.</a:t>
            </a:r>
          </a:p>
          <a:p>
            <a:r>
              <a:rPr lang="en-US" sz="2800" dirty="0">
                <a:solidFill>
                  <a:srgbClr val="002060"/>
                </a:solidFill>
                <a:latin typeface="Berlin Sans FB Demi" panose="020E0802020502020306" pitchFamily="34" charset="0"/>
              </a:rPr>
              <a:t>-He is good at some other subjects (like </a:t>
            </a:r>
            <a:r>
              <a:rPr lang="en-US" sz="2800" dirty="0" err="1">
                <a:solidFill>
                  <a:srgbClr val="002060"/>
                </a:solidFill>
                <a:latin typeface="Berlin Sans FB Demi" panose="020E0802020502020306" pitchFamily="34" charset="0"/>
              </a:rPr>
              <a:t>maths</a:t>
            </a:r>
            <a:r>
              <a:rPr lang="en-US" sz="2800" dirty="0">
                <a:solidFill>
                  <a:srgbClr val="002060"/>
                </a:solidFill>
                <a:latin typeface="Berlin Sans FB Demi" panose="020E0802020502020306" pitchFamily="34" charset="0"/>
              </a:rPr>
              <a:t> and PE) but never does well in spelling.</a:t>
            </a:r>
          </a:p>
          <a:p>
            <a:r>
              <a:rPr lang="en-US" sz="2800" dirty="0">
                <a:solidFill>
                  <a:srgbClr val="002060"/>
                </a:solidFill>
                <a:latin typeface="Berlin Sans FB Demi" panose="020E0802020502020306" pitchFamily="34" charset="0"/>
              </a:rPr>
              <a:t>-Some other children have begun to make fun of him for his spelling test results.</a:t>
            </a:r>
          </a:p>
        </p:txBody>
      </p:sp>
      <p:sp>
        <p:nvSpPr>
          <p:cNvPr id="7" name="Title 1">
            <a:extLst>
              <a:ext uri="{FF2B5EF4-FFF2-40B4-BE49-F238E27FC236}">
                <a16:creationId xmlns:a16="http://schemas.microsoft.com/office/drawing/2014/main" id="{6D1E3717-964A-4B88-8EB0-F215F8C6E9C1}"/>
              </a:ext>
            </a:extLst>
          </p:cNvPr>
          <p:cNvSpPr txBox="1">
            <a:spLocks/>
          </p:cNvSpPr>
          <p:nvPr/>
        </p:nvSpPr>
        <p:spPr>
          <a:xfrm>
            <a:off x="120455" y="5793801"/>
            <a:ext cx="5975546" cy="95244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VOLUNTEER – Step into his shoes. How do you imagine he feels?</a:t>
            </a:r>
          </a:p>
        </p:txBody>
      </p:sp>
      <p:sp>
        <p:nvSpPr>
          <p:cNvPr id="9" name="Title 1">
            <a:extLst>
              <a:ext uri="{FF2B5EF4-FFF2-40B4-BE49-F238E27FC236}">
                <a16:creationId xmlns:a16="http://schemas.microsoft.com/office/drawing/2014/main" id="{7B2C23BF-CB9B-4BC7-83D8-0986276F5ED7}"/>
              </a:ext>
            </a:extLst>
          </p:cNvPr>
          <p:cNvSpPr txBox="1">
            <a:spLocks/>
          </p:cNvSpPr>
          <p:nvPr/>
        </p:nvSpPr>
        <p:spPr>
          <a:xfrm>
            <a:off x="6023206" y="5793801"/>
            <a:ext cx="5975546" cy="95244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EVERYONE – How can we help him?</a:t>
            </a:r>
          </a:p>
          <a:p>
            <a:r>
              <a:rPr lang="en-US" sz="2800" dirty="0">
                <a:latin typeface="Berlin Sans FB Demi" panose="020E0802020502020306" pitchFamily="34" charset="0"/>
              </a:rPr>
              <a:t>How can we show compassion?</a:t>
            </a:r>
          </a:p>
        </p:txBody>
      </p:sp>
      <p:pic>
        <p:nvPicPr>
          <p:cNvPr id="4" name="Picture 3">
            <a:extLst>
              <a:ext uri="{FF2B5EF4-FFF2-40B4-BE49-F238E27FC236}">
                <a16:creationId xmlns:a16="http://schemas.microsoft.com/office/drawing/2014/main" id="{A58564FA-9144-4C8E-9313-A7D1D438E347}"/>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61" b="99469" l="9574" r="89362">
                        <a14:foregroundMark x1="36879" y1="92308" x2="46454" y2="53050"/>
                        <a14:foregroundMark x1="23404" y1="69496" x2="67376" y2="55968"/>
                        <a14:foregroundMark x1="57092" y1="95225" x2="55674" y2="47215"/>
                        <a14:foregroundMark x1="28369" y1="91512" x2="39362" y2="90451"/>
                        <a14:foregroundMark x1="24823" y1="69496" x2="50709" y2="53846"/>
                        <a14:foregroundMark x1="56738" y1="55968" x2="49645" y2="11406"/>
                      </a14:backgroundRemoval>
                    </a14:imgEffect>
                  </a14:imgLayer>
                </a14:imgProps>
              </a:ext>
            </a:extLst>
          </a:blip>
          <a:stretch>
            <a:fillRect/>
          </a:stretch>
        </p:blipFill>
        <p:spPr>
          <a:xfrm>
            <a:off x="1036947" y="1970943"/>
            <a:ext cx="3120273" cy="3803462"/>
          </a:xfrm>
          <a:prstGeom prst="rect">
            <a:avLst/>
          </a:prstGeom>
        </p:spPr>
      </p:pic>
    </p:spTree>
    <p:extLst>
      <p:ext uri="{BB962C8B-B14F-4D97-AF65-F5344CB8AC3E}">
        <p14:creationId xmlns:p14="http://schemas.microsoft.com/office/powerpoint/2010/main" val="4207865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355600" y="111759"/>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8800" dirty="0">
                <a:ln>
                  <a:solidFill>
                    <a:schemeClr val="tx1"/>
                  </a:solidFill>
                </a:ln>
                <a:solidFill>
                  <a:srgbClr val="7030A0"/>
                </a:solidFill>
                <a:latin typeface="Berlin Sans FB Demi" panose="020E0802020502020306" pitchFamily="34" charset="0"/>
              </a:rPr>
              <a:t>SCENARIO 2</a:t>
            </a:r>
            <a:endParaRPr lang="en-GB" sz="88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A3F63B28-2A4E-41A6-83E2-C625EC6190F1}"/>
              </a:ext>
            </a:extLst>
          </p:cNvPr>
          <p:cNvSpPr txBox="1">
            <a:spLocks/>
          </p:cNvSpPr>
          <p:nvPr/>
        </p:nvSpPr>
        <p:spPr>
          <a:xfrm>
            <a:off x="-1" y="1234026"/>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TEST RESULTS</a:t>
            </a:r>
            <a:endParaRPr lang="en-GB" sz="3600" dirty="0">
              <a:latin typeface="Berlin Sans FB Demi" panose="020E0802020502020306" pitchFamily="34" charset="0"/>
            </a:endParaRPr>
          </a:p>
        </p:txBody>
      </p:sp>
      <p:sp>
        <p:nvSpPr>
          <p:cNvPr id="6" name="Title 1">
            <a:extLst>
              <a:ext uri="{FF2B5EF4-FFF2-40B4-BE49-F238E27FC236}">
                <a16:creationId xmlns:a16="http://schemas.microsoft.com/office/drawing/2014/main" id="{3FEBC3F3-4421-44A4-90A5-E316FC2FFC62}"/>
              </a:ext>
            </a:extLst>
          </p:cNvPr>
          <p:cNvSpPr txBox="1">
            <a:spLocks/>
          </p:cNvSpPr>
          <p:nvPr/>
        </p:nvSpPr>
        <p:spPr>
          <a:xfrm>
            <a:off x="431014" y="2225612"/>
            <a:ext cx="10749176" cy="210129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457200" indent="-457200">
              <a:buFontTx/>
              <a:buChar char="-"/>
            </a:pPr>
            <a:r>
              <a:rPr lang="en-US" sz="2800" dirty="0">
                <a:solidFill>
                  <a:srgbClr val="002060"/>
                </a:solidFill>
                <a:latin typeface="Berlin Sans FB Demi" panose="020E0802020502020306" pitchFamily="34" charset="0"/>
              </a:rPr>
              <a:t>Disappointed</a:t>
            </a:r>
          </a:p>
          <a:p>
            <a:pPr marL="457200" indent="-457200">
              <a:buFontTx/>
              <a:buChar char="-"/>
            </a:pPr>
            <a:r>
              <a:rPr lang="en-US" sz="2800" dirty="0">
                <a:solidFill>
                  <a:srgbClr val="002060"/>
                </a:solidFill>
                <a:latin typeface="Berlin Sans FB Demi" panose="020E0802020502020306" pitchFamily="34" charset="0"/>
              </a:rPr>
              <a:t>Hopeless</a:t>
            </a:r>
          </a:p>
          <a:p>
            <a:r>
              <a:rPr lang="en-US" sz="2800" dirty="0">
                <a:solidFill>
                  <a:srgbClr val="002060"/>
                </a:solidFill>
                <a:latin typeface="Berlin Sans FB Demi" panose="020E0802020502020306" pitchFamily="34" charset="0"/>
              </a:rPr>
              <a:t>-Upset that people are saying unkind things</a:t>
            </a:r>
          </a:p>
          <a:p>
            <a:r>
              <a:rPr lang="en-US" sz="2800" dirty="0">
                <a:solidFill>
                  <a:srgbClr val="002060"/>
                </a:solidFill>
                <a:latin typeface="Berlin Sans FB Demi" panose="020E0802020502020306" pitchFamily="34" charset="0"/>
              </a:rPr>
              <a:t>-Feels like giving up</a:t>
            </a:r>
          </a:p>
        </p:txBody>
      </p:sp>
      <p:sp>
        <p:nvSpPr>
          <p:cNvPr id="7" name="Title 1">
            <a:extLst>
              <a:ext uri="{FF2B5EF4-FFF2-40B4-BE49-F238E27FC236}">
                <a16:creationId xmlns:a16="http://schemas.microsoft.com/office/drawing/2014/main" id="{6D1E3717-964A-4B88-8EB0-F215F8C6E9C1}"/>
              </a:ext>
            </a:extLst>
          </p:cNvPr>
          <p:cNvSpPr txBox="1">
            <a:spLocks/>
          </p:cNvSpPr>
          <p:nvPr/>
        </p:nvSpPr>
        <p:spPr>
          <a:xfrm>
            <a:off x="195870" y="2118233"/>
            <a:ext cx="11565116" cy="51787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VOLUNTEER – Step into his shoes. How do you imagine he feels?</a:t>
            </a:r>
          </a:p>
        </p:txBody>
      </p:sp>
      <p:sp>
        <p:nvSpPr>
          <p:cNvPr id="9" name="Title 1">
            <a:extLst>
              <a:ext uri="{FF2B5EF4-FFF2-40B4-BE49-F238E27FC236}">
                <a16:creationId xmlns:a16="http://schemas.microsoft.com/office/drawing/2014/main" id="{7B2C23BF-CB9B-4BC7-83D8-0986276F5ED7}"/>
              </a:ext>
            </a:extLst>
          </p:cNvPr>
          <p:cNvSpPr txBox="1">
            <a:spLocks/>
          </p:cNvSpPr>
          <p:nvPr/>
        </p:nvSpPr>
        <p:spPr>
          <a:xfrm>
            <a:off x="-1" y="4492902"/>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EVERYONE – How can we help him? How can we show compassion?</a:t>
            </a:r>
          </a:p>
        </p:txBody>
      </p:sp>
      <p:sp>
        <p:nvSpPr>
          <p:cNvPr id="11" name="Title 1">
            <a:extLst>
              <a:ext uri="{FF2B5EF4-FFF2-40B4-BE49-F238E27FC236}">
                <a16:creationId xmlns:a16="http://schemas.microsoft.com/office/drawing/2014/main" id="{DA35896F-3208-4565-B402-437E985C2246}"/>
              </a:ext>
            </a:extLst>
          </p:cNvPr>
          <p:cNvSpPr txBox="1">
            <a:spLocks/>
          </p:cNvSpPr>
          <p:nvPr/>
        </p:nvSpPr>
        <p:spPr>
          <a:xfrm>
            <a:off x="666158" y="4741682"/>
            <a:ext cx="10749176" cy="245097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457200" indent="-457200">
              <a:buFontTx/>
              <a:buChar char="-"/>
            </a:pPr>
            <a:r>
              <a:rPr lang="en-US" sz="2800" dirty="0">
                <a:solidFill>
                  <a:srgbClr val="002060"/>
                </a:solidFill>
                <a:latin typeface="Berlin Sans FB Demi" panose="020E0802020502020306" pitchFamily="34" charset="0"/>
              </a:rPr>
              <a:t>Make him feel better/ talk about all the things he is good at</a:t>
            </a:r>
          </a:p>
          <a:p>
            <a:pPr marL="457200" indent="-457200">
              <a:buFontTx/>
              <a:buChar char="-"/>
            </a:pPr>
            <a:r>
              <a:rPr lang="en-US" sz="2800" dirty="0">
                <a:solidFill>
                  <a:srgbClr val="002060"/>
                </a:solidFill>
                <a:latin typeface="Berlin Sans FB Demi" panose="020E0802020502020306" pitchFamily="34" charset="0"/>
              </a:rPr>
              <a:t>Motivate him to keep trying</a:t>
            </a:r>
          </a:p>
          <a:p>
            <a:pPr marL="457200" indent="-457200">
              <a:buFontTx/>
              <a:buChar char="-"/>
            </a:pPr>
            <a:r>
              <a:rPr lang="en-US" sz="2800" dirty="0">
                <a:solidFill>
                  <a:srgbClr val="002060"/>
                </a:solidFill>
                <a:latin typeface="Berlin Sans FB Demi" panose="020E0802020502020306" pitchFamily="34" charset="0"/>
              </a:rPr>
              <a:t>Ask the children to stop making fun/ tell a teacher</a:t>
            </a:r>
          </a:p>
          <a:p>
            <a:pPr marL="457200" indent="-457200">
              <a:buFontTx/>
              <a:buChar char="-"/>
            </a:pPr>
            <a:r>
              <a:rPr lang="en-US" sz="2800" dirty="0">
                <a:solidFill>
                  <a:srgbClr val="002060"/>
                </a:solidFill>
                <a:latin typeface="Berlin Sans FB Demi" panose="020E0802020502020306" pitchFamily="34" charset="0"/>
              </a:rPr>
              <a:t>Maybe you can practice your spellings together?</a:t>
            </a:r>
          </a:p>
          <a:p>
            <a:pPr marL="457200" indent="-457200">
              <a:buFontTx/>
              <a:buChar char="-"/>
            </a:pPr>
            <a:endParaRPr lang="en-US" sz="2800" dirty="0">
              <a:solidFill>
                <a:srgbClr val="002060"/>
              </a:solidFill>
              <a:latin typeface="Berlin Sans FB Demi" panose="020E0802020502020306" pitchFamily="34" charset="0"/>
            </a:endParaRPr>
          </a:p>
        </p:txBody>
      </p:sp>
      <p:pic>
        <p:nvPicPr>
          <p:cNvPr id="12" name="Picture 11">
            <a:extLst>
              <a:ext uri="{FF2B5EF4-FFF2-40B4-BE49-F238E27FC236}">
                <a16:creationId xmlns:a16="http://schemas.microsoft.com/office/drawing/2014/main" id="{30EBFC6E-A0F3-4878-B8EF-3CC043CA1A0E}"/>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61" b="99469" l="9574" r="89362">
                        <a14:foregroundMark x1="36879" y1="92308" x2="46454" y2="53050"/>
                        <a14:foregroundMark x1="23404" y1="69496" x2="67376" y2="55968"/>
                        <a14:foregroundMark x1="57092" y1="95225" x2="55674" y2="47215"/>
                        <a14:foregroundMark x1="28369" y1="91512" x2="39362" y2="90451"/>
                        <a14:foregroundMark x1="24823" y1="69496" x2="50709" y2="53846"/>
                        <a14:foregroundMark x1="56738" y1="55968" x2="49645" y2="11406"/>
                      </a14:backgroundRemoval>
                    </a14:imgEffect>
                  </a14:imgLayer>
                </a14:imgProps>
              </a:ext>
            </a:extLst>
          </a:blip>
          <a:stretch>
            <a:fillRect/>
          </a:stretch>
        </p:blipFill>
        <p:spPr>
          <a:xfrm>
            <a:off x="1" y="0"/>
            <a:ext cx="1706252" cy="2079839"/>
          </a:xfrm>
          <a:prstGeom prst="rect">
            <a:avLst/>
          </a:prstGeom>
        </p:spPr>
      </p:pic>
    </p:spTree>
    <p:extLst>
      <p:ext uri="{BB962C8B-B14F-4D97-AF65-F5344CB8AC3E}">
        <p14:creationId xmlns:p14="http://schemas.microsoft.com/office/powerpoint/2010/main" val="15468694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355600" y="111759"/>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8800" dirty="0">
                <a:ln>
                  <a:solidFill>
                    <a:schemeClr val="tx1"/>
                  </a:solidFill>
                </a:ln>
                <a:solidFill>
                  <a:srgbClr val="7030A0"/>
                </a:solidFill>
                <a:latin typeface="Berlin Sans FB Demi" panose="020E0802020502020306" pitchFamily="34" charset="0"/>
              </a:rPr>
              <a:t>SCENARIO 3</a:t>
            </a:r>
            <a:endParaRPr lang="en-GB" sz="88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A3F63B28-2A4E-41A6-83E2-C625EC6190F1}"/>
              </a:ext>
            </a:extLst>
          </p:cNvPr>
          <p:cNvSpPr txBox="1">
            <a:spLocks/>
          </p:cNvSpPr>
          <p:nvPr/>
        </p:nvSpPr>
        <p:spPr>
          <a:xfrm>
            <a:off x="-1" y="1234026"/>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CIRCUMSTANCES OUTSIDE SCHOOL</a:t>
            </a:r>
            <a:endParaRPr lang="en-GB" sz="3600" dirty="0">
              <a:latin typeface="Berlin Sans FB Demi" panose="020E0802020502020306" pitchFamily="34" charset="0"/>
            </a:endParaRPr>
          </a:p>
        </p:txBody>
      </p:sp>
      <p:sp>
        <p:nvSpPr>
          <p:cNvPr id="6" name="Title 1">
            <a:extLst>
              <a:ext uri="{FF2B5EF4-FFF2-40B4-BE49-F238E27FC236}">
                <a16:creationId xmlns:a16="http://schemas.microsoft.com/office/drawing/2014/main" id="{3FEBC3F3-4421-44A4-90A5-E316FC2FFC62}"/>
              </a:ext>
            </a:extLst>
          </p:cNvPr>
          <p:cNvSpPr txBox="1">
            <a:spLocks/>
          </p:cNvSpPr>
          <p:nvPr/>
        </p:nvSpPr>
        <p:spPr>
          <a:xfrm>
            <a:off x="4411745" y="2140770"/>
            <a:ext cx="7349242" cy="310053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solidFill>
                  <a:srgbClr val="002060"/>
                </a:solidFill>
                <a:latin typeface="Berlin Sans FB Demi" panose="020E0802020502020306" pitchFamily="34" charset="0"/>
              </a:rPr>
              <a:t>- Two children at your school have a dog that is really sick.</a:t>
            </a:r>
          </a:p>
          <a:p>
            <a:pPr marL="457200" indent="-457200">
              <a:buFontTx/>
              <a:buChar char="-"/>
            </a:pPr>
            <a:r>
              <a:rPr lang="en-US" sz="2800" dirty="0">
                <a:solidFill>
                  <a:srgbClr val="002060"/>
                </a:solidFill>
                <a:latin typeface="Berlin Sans FB Demi" panose="020E0802020502020306" pitchFamily="34" charset="0"/>
              </a:rPr>
              <a:t>The dog has been in vets for nearly a week. He may get better. He may not.</a:t>
            </a:r>
          </a:p>
          <a:p>
            <a:r>
              <a:rPr lang="en-US" sz="2800" dirty="0">
                <a:solidFill>
                  <a:srgbClr val="002060"/>
                </a:solidFill>
                <a:latin typeface="Berlin Sans FB Demi" panose="020E0802020502020306" pitchFamily="34" charset="0"/>
              </a:rPr>
              <a:t>-They seem to be ok in class, but have been crying when they leave their parents each morning.</a:t>
            </a:r>
          </a:p>
        </p:txBody>
      </p:sp>
      <p:sp>
        <p:nvSpPr>
          <p:cNvPr id="7" name="Title 1">
            <a:extLst>
              <a:ext uri="{FF2B5EF4-FFF2-40B4-BE49-F238E27FC236}">
                <a16:creationId xmlns:a16="http://schemas.microsoft.com/office/drawing/2014/main" id="{6D1E3717-964A-4B88-8EB0-F215F8C6E9C1}"/>
              </a:ext>
            </a:extLst>
          </p:cNvPr>
          <p:cNvSpPr txBox="1">
            <a:spLocks/>
          </p:cNvSpPr>
          <p:nvPr/>
        </p:nvSpPr>
        <p:spPr>
          <a:xfrm>
            <a:off x="-86935" y="5793801"/>
            <a:ext cx="5975546" cy="95244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VOLUNTEER – Step into their shoes. How do you imagine they feel?</a:t>
            </a:r>
          </a:p>
        </p:txBody>
      </p:sp>
      <p:sp>
        <p:nvSpPr>
          <p:cNvPr id="9" name="Title 1">
            <a:extLst>
              <a:ext uri="{FF2B5EF4-FFF2-40B4-BE49-F238E27FC236}">
                <a16:creationId xmlns:a16="http://schemas.microsoft.com/office/drawing/2014/main" id="{7B2C23BF-CB9B-4BC7-83D8-0986276F5ED7}"/>
              </a:ext>
            </a:extLst>
          </p:cNvPr>
          <p:cNvSpPr txBox="1">
            <a:spLocks/>
          </p:cNvSpPr>
          <p:nvPr/>
        </p:nvSpPr>
        <p:spPr>
          <a:xfrm>
            <a:off x="5788058" y="5793801"/>
            <a:ext cx="6210694" cy="95244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EVERYONE – How can we help them?</a:t>
            </a:r>
          </a:p>
          <a:p>
            <a:r>
              <a:rPr lang="en-US" sz="2800" dirty="0">
                <a:latin typeface="Berlin Sans FB Demi" panose="020E0802020502020306" pitchFamily="34" charset="0"/>
              </a:rPr>
              <a:t>How can we show compassion?</a:t>
            </a:r>
          </a:p>
        </p:txBody>
      </p:sp>
      <p:pic>
        <p:nvPicPr>
          <p:cNvPr id="5" name="Picture 4">
            <a:extLst>
              <a:ext uri="{FF2B5EF4-FFF2-40B4-BE49-F238E27FC236}">
                <a16:creationId xmlns:a16="http://schemas.microsoft.com/office/drawing/2014/main" id="{47DEDAE4-516B-4DC6-8270-4438C053E8A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838" b="100000" l="0" r="100000">
                        <a14:foregroundMark x1="57231" y1="76536" x2="75692" y2="46648"/>
                        <a14:foregroundMark x1="63231" y1="77933" x2="54615" y2="55587"/>
                        <a14:foregroundMark x1="70154" y1="75140" x2="84923" y2="46927"/>
                      </a14:backgroundRemoval>
                    </a14:imgEffect>
                  </a14:imgLayer>
                </a14:imgProps>
              </a:ext>
            </a:extLst>
          </a:blip>
          <a:stretch>
            <a:fillRect/>
          </a:stretch>
        </p:blipFill>
        <p:spPr>
          <a:xfrm>
            <a:off x="181762" y="2685611"/>
            <a:ext cx="4195216" cy="2310596"/>
          </a:xfrm>
          <a:prstGeom prst="rect">
            <a:avLst/>
          </a:prstGeom>
        </p:spPr>
      </p:pic>
    </p:spTree>
    <p:extLst>
      <p:ext uri="{BB962C8B-B14F-4D97-AF65-F5344CB8AC3E}">
        <p14:creationId xmlns:p14="http://schemas.microsoft.com/office/powerpoint/2010/main" val="4008619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355600" y="111759"/>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8800" dirty="0">
                <a:ln>
                  <a:solidFill>
                    <a:schemeClr val="tx1"/>
                  </a:solidFill>
                </a:ln>
                <a:solidFill>
                  <a:srgbClr val="7030A0"/>
                </a:solidFill>
                <a:latin typeface="Berlin Sans FB Demi" panose="020E0802020502020306" pitchFamily="34" charset="0"/>
              </a:rPr>
              <a:t>SCENARIO 3</a:t>
            </a:r>
            <a:endParaRPr lang="en-GB" sz="88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A3F63B28-2A4E-41A6-83E2-C625EC6190F1}"/>
              </a:ext>
            </a:extLst>
          </p:cNvPr>
          <p:cNvSpPr txBox="1">
            <a:spLocks/>
          </p:cNvSpPr>
          <p:nvPr/>
        </p:nvSpPr>
        <p:spPr>
          <a:xfrm>
            <a:off x="-1" y="1234026"/>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CIRCUMSTANCES OUTSIDE SCHOOL</a:t>
            </a:r>
            <a:endParaRPr lang="en-GB" sz="3600" dirty="0">
              <a:latin typeface="Berlin Sans FB Demi" panose="020E0802020502020306" pitchFamily="34" charset="0"/>
            </a:endParaRPr>
          </a:p>
        </p:txBody>
      </p:sp>
      <p:sp>
        <p:nvSpPr>
          <p:cNvPr id="6" name="Title 1">
            <a:extLst>
              <a:ext uri="{FF2B5EF4-FFF2-40B4-BE49-F238E27FC236}">
                <a16:creationId xmlns:a16="http://schemas.microsoft.com/office/drawing/2014/main" id="{3FEBC3F3-4421-44A4-90A5-E316FC2FFC62}"/>
              </a:ext>
            </a:extLst>
          </p:cNvPr>
          <p:cNvSpPr txBox="1">
            <a:spLocks/>
          </p:cNvSpPr>
          <p:nvPr/>
        </p:nvSpPr>
        <p:spPr>
          <a:xfrm>
            <a:off x="431014" y="2225612"/>
            <a:ext cx="10749176" cy="210129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457200" indent="-457200">
              <a:buFontTx/>
              <a:buChar char="-"/>
            </a:pPr>
            <a:r>
              <a:rPr lang="en-US" sz="2800" dirty="0">
                <a:solidFill>
                  <a:srgbClr val="002060"/>
                </a:solidFill>
                <a:latin typeface="Berlin Sans FB Demi" panose="020E0802020502020306" pitchFamily="34" charset="0"/>
              </a:rPr>
              <a:t>Worried/ anxious</a:t>
            </a:r>
          </a:p>
          <a:p>
            <a:pPr marL="457200" indent="-457200">
              <a:buFontTx/>
              <a:buChar char="-"/>
            </a:pPr>
            <a:r>
              <a:rPr lang="en-US" sz="2800" dirty="0">
                <a:solidFill>
                  <a:srgbClr val="002060"/>
                </a:solidFill>
                <a:latin typeface="Berlin Sans FB Demi" panose="020E0802020502020306" pitchFamily="34" charset="0"/>
              </a:rPr>
              <a:t>Scared</a:t>
            </a:r>
          </a:p>
          <a:p>
            <a:r>
              <a:rPr lang="en-US" sz="2800" dirty="0">
                <a:solidFill>
                  <a:srgbClr val="002060"/>
                </a:solidFill>
                <a:latin typeface="Berlin Sans FB Demi" panose="020E0802020502020306" pitchFamily="34" charset="0"/>
              </a:rPr>
              <a:t>- Distant/ can’t concentrate on school at the moment</a:t>
            </a:r>
          </a:p>
          <a:p>
            <a:r>
              <a:rPr lang="en-US" sz="2800" dirty="0">
                <a:solidFill>
                  <a:srgbClr val="002060"/>
                </a:solidFill>
                <a:latin typeface="Berlin Sans FB Demi" panose="020E0802020502020306" pitchFamily="34" charset="0"/>
              </a:rPr>
              <a:t>- May be in a worse mood than normal</a:t>
            </a:r>
          </a:p>
        </p:txBody>
      </p:sp>
      <p:sp>
        <p:nvSpPr>
          <p:cNvPr id="7" name="Title 1">
            <a:extLst>
              <a:ext uri="{FF2B5EF4-FFF2-40B4-BE49-F238E27FC236}">
                <a16:creationId xmlns:a16="http://schemas.microsoft.com/office/drawing/2014/main" id="{6D1E3717-964A-4B88-8EB0-F215F8C6E9C1}"/>
              </a:ext>
            </a:extLst>
          </p:cNvPr>
          <p:cNvSpPr txBox="1">
            <a:spLocks/>
          </p:cNvSpPr>
          <p:nvPr/>
        </p:nvSpPr>
        <p:spPr>
          <a:xfrm>
            <a:off x="195870" y="2118233"/>
            <a:ext cx="11565116" cy="51787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VOLUNTEER – Step into their shoes. How do you imagine they feel?</a:t>
            </a:r>
          </a:p>
        </p:txBody>
      </p:sp>
      <p:sp>
        <p:nvSpPr>
          <p:cNvPr id="9" name="Title 1">
            <a:extLst>
              <a:ext uri="{FF2B5EF4-FFF2-40B4-BE49-F238E27FC236}">
                <a16:creationId xmlns:a16="http://schemas.microsoft.com/office/drawing/2014/main" id="{7B2C23BF-CB9B-4BC7-83D8-0986276F5ED7}"/>
              </a:ext>
            </a:extLst>
          </p:cNvPr>
          <p:cNvSpPr txBox="1">
            <a:spLocks/>
          </p:cNvSpPr>
          <p:nvPr/>
        </p:nvSpPr>
        <p:spPr>
          <a:xfrm>
            <a:off x="-2" y="4148822"/>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Berlin Sans FB Demi" panose="020E0802020502020306" pitchFamily="34" charset="0"/>
              </a:rPr>
              <a:t>EVERYONE – How can we help them? How can we show compassion?</a:t>
            </a:r>
          </a:p>
        </p:txBody>
      </p:sp>
      <p:sp>
        <p:nvSpPr>
          <p:cNvPr id="11" name="Title 1">
            <a:extLst>
              <a:ext uri="{FF2B5EF4-FFF2-40B4-BE49-F238E27FC236}">
                <a16:creationId xmlns:a16="http://schemas.microsoft.com/office/drawing/2014/main" id="{DA35896F-3208-4565-B402-437E985C2246}"/>
              </a:ext>
            </a:extLst>
          </p:cNvPr>
          <p:cNvSpPr txBox="1">
            <a:spLocks/>
          </p:cNvSpPr>
          <p:nvPr/>
        </p:nvSpPr>
        <p:spPr>
          <a:xfrm>
            <a:off x="666158" y="4707658"/>
            <a:ext cx="10749176" cy="25604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457200" indent="-457200">
              <a:buFontTx/>
              <a:buChar char="-"/>
            </a:pPr>
            <a:r>
              <a:rPr lang="en-US" sz="2800" dirty="0">
                <a:solidFill>
                  <a:srgbClr val="002060"/>
                </a:solidFill>
                <a:latin typeface="Berlin Sans FB Demi" panose="020E0802020502020306" pitchFamily="34" charset="0"/>
              </a:rPr>
              <a:t>See if there’s any small things you can do to make their day a bit better/ easier</a:t>
            </a:r>
          </a:p>
          <a:p>
            <a:pPr marL="457200" indent="-457200">
              <a:buFontTx/>
              <a:buChar char="-"/>
            </a:pPr>
            <a:r>
              <a:rPr lang="en-US" sz="2800" dirty="0">
                <a:solidFill>
                  <a:srgbClr val="002060"/>
                </a:solidFill>
                <a:latin typeface="Berlin Sans FB Demi" panose="020E0802020502020306" pitchFamily="34" charset="0"/>
              </a:rPr>
              <a:t>Ask them if they want to talk to someone about it</a:t>
            </a:r>
          </a:p>
          <a:p>
            <a:pPr marL="457200" indent="-457200">
              <a:buFontTx/>
              <a:buChar char="-"/>
            </a:pPr>
            <a:r>
              <a:rPr lang="en-US" sz="2800" dirty="0">
                <a:solidFill>
                  <a:srgbClr val="002060"/>
                </a:solidFill>
                <a:latin typeface="Berlin Sans FB Demi" panose="020E0802020502020306" pitchFamily="34" charset="0"/>
              </a:rPr>
              <a:t>If they don’t, see if there is anything you can do to take their mind off it.</a:t>
            </a:r>
          </a:p>
          <a:p>
            <a:pPr marL="457200" indent="-457200">
              <a:buFontTx/>
              <a:buChar char="-"/>
            </a:pPr>
            <a:endParaRPr lang="en-US" sz="2800" dirty="0">
              <a:solidFill>
                <a:srgbClr val="002060"/>
              </a:solidFill>
              <a:latin typeface="Berlin Sans FB Demi" panose="020E0802020502020306" pitchFamily="34" charset="0"/>
            </a:endParaRPr>
          </a:p>
        </p:txBody>
      </p:sp>
      <p:pic>
        <p:nvPicPr>
          <p:cNvPr id="14" name="Picture 13">
            <a:extLst>
              <a:ext uri="{FF2B5EF4-FFF2-40B4-BE49-F238E27FC236}">
                <a16:creationId xmlns:a16="http://schemas.microsoft.com/office/drawing/2014/main" id="{302DA5F8-4DA6-4567-B7DC-3CAE86930108}"/>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838" b="100000" l="0" r="100000">
                        <a14:foregroundMark x1="57231" y1="76536" x2="75692" y2="46648"/>
                        <a14:foregroundMark x1="63231" y1="77933" x2="54615" y2="55587"/>
                        <a14:foregroundMark x1="70154" y1="75140" x2="84923" y2="46927"/>
                      </a14:backgroundRemoval>
                    </a14:imgEffect>
                  </a14:imgLayer>
                </a14:imgProps>
              </a:ext>
            </a:extLst>
          </a:blip>
          <a:stretch>
            <a:fillRect/>
          </a:stretch>
        </p:blipFill>
        <p:spPr>
          <a:xfrm>
            <a:off x="195870" y="97764"/>
            <a:ext cx="2429462" cy="1338073"/>
          </a:xfrm>
          <a:prstGeom prst="rect">
            <a:avLst/>
          </a:prstGeom>
        </p:spPr>
      </p:pic>
    </p:spTree>
    <p:extLst>
      <p:ext uri="{BB962C8B-B14F-4D97-AF65-F5344CB8AC3E}">
        <p14:creationId xmlns:p14="http://schemas.microsoft.com/office/powerpoint/2010/main" val="13673290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9A65E3D-E67F-4CEA-853A-7105D0981A08}"/>
              </a:ext>
            </a:extLst>
          </p:cNvPr>
          <p:cNvPicPr>
            <a:picLocks noChangeAspect="1"/>
          </p:cNvPicPr>
          <p:nvPr/>
        </p:nvPicPr>
        <p:blipFill>
          <a:blip r:embed="rId2"/>
          <a:stretch>
            <a:fillRect/>
          </a:stretch>
        </p:blipFill>
        <p:spPr>
          <a:xfrm>
            <a:off x="7173798" y="1435647"/>
            <a:ext cx="4576671" cy="4738910"/>
          </a:xfrm>
          <a:prstGeom prst="rect">
            <a:avLst/>
          </a:prstGeom>
        </p:spPr>
      </p:pic>
      <p:sp>
        <p:nvSpPr>
          <p:cNvPr id="5" name="Title 1">
            <a:extLst>
              <a:ext uri="{FF2B5EF4-FFF2-40B4-BE49-F238E27FC236}">
                <a16:creationId xmlns:a16="http://schemas.microsoft.com/office/drawing/2014/main" id="{E7F40669-8A4F-4D75-BFEC-76804A1C366E}"/>
              </a:ext>
            </a:extLst>
          </p:cNvPr>
          <p:cNvSpPr>
            <a:spLocks noGrp="1"/>
          </p:cNvSpPr>
          <p:nvPr>
            <p:ph type="ctrTitle"/>
          </p:nvPr>
        </p:nvSpPr>
        <p:spPr>
          <a:xfrm>
            <a:off x="487575" y="-249237"/>
            <a:ext cx="11836400" cy="1402080"/>
          </a:xfrm>
        </p:spPr>
        <p:txBody>
          <a:bodyPr>
            <a:noAutofit/>
          </a:bodyPr>
          <a:lstStyle/>
          <a:p>
            <a:r>
              <a:rPr lang="en-US" sz="8000" dirty="0">
                <a:ln>
                  <a:solidFill>
                    <a:schemeClr val="tx1"/>
                  </a:solidFill>
                </a:ln>
                <a:solidFill>
                  <a:srgbClr val="7030A0"/>
                </a:solidFill>
                <a:latin typeface="Berlin Sans FB Demi" panose="020E0802020502020306" pitchFamily="34" charset="0"/>
              </a:rPr>
              <a:t>BACK TO OUR QUOTE…</a:t>
            </a:r>
            <a:endParaRPr lang="en-GB" sz="8000" dirty="0">
              <a:ln>
                <a:solidFill>
                  <a:schemeClr val="tx1"/>
                </a:solidFill>
              </a:ln>
              <a:solidFill>
                <a:srgbClr val="7030A0"/>
              </a:solidFill>
              <a:latin typeface="Berlin Sans FB Demi" panose="020E0802020502020306" pitchFamily="34" charset="0"/>
            </a:endParaRPr>
          </a:p>
        </p:txBody>
      </p:sp>
      <p:sp>
        <p:nvSpPr>
          <p:cNvPr id="6" name="Title 1">
            <a:extLst>
              <a:ext uri="{FF2B5EF4-FFF2-40B4-BE49-F238E27FC236}">
                <a16:creationId xmlns:a16="http://schemas.microsoft.com/office/drawing/2014/main" id="{98F169BC-BB52-4939-B220-9FECB8552D66}"/>
              </a:ext>
            </a:extLst>
          </p:cNvPr>
          <p:cNvSpPr txBox="1">
            <a:spLocks/>
          </p:cNvSpPr>
          <p:nvPr/>
        </p:nvSpPr>
        <p:spPr>
          <a:xfrm>
            <a:off x="218594" y="1152843"/>
            <a:ext cx="6930010" cy="4908592"/>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400" dirty="0">
                <a:latin typeface="Berlin Sans FB Demi" panose="020E0802020502020306" pitchFamily="34" charset="0"/>
              </a:rPr>
              <a:t>“If you want others to be happy, show compassion.</a:t>
            </a:r>
          </a:p>
          <a:p>
            <a:r>
              <a:rPr lang="en-US" sz="5400" u="sng" dirty="0">
                <a:latin typeface="Berlin Sans FB Demi" panose="020E0802020502020306" pitchFamily="34" charset="0"/>
              </a:rPr>
              <a:t>If you want to be happy</a:t>
            </a:r>
            <a:r>
              <a:rPr lang="en-US" sz="5400" dirty="0">
                <a:latin typeface="Berlin Sans FB Demi" panose="020E0802020502020306" pitchFamily="34" charset="0"/>
              </a:rPr>
              <a:t>, show compassion.”</a:t>
            </a:r>
          </a:p>
          <a:p>
            <a:endParaRPr lang="en-US" sz="5400" dirty="0">
              <a:latin typeface="Berlin Sans FB Demi" panose="020E0802020502020306" pitchFamily="34" charset="0"/>
            </a:endParaRPr>
          </a:p>
          <a:p>
            <a:r>
              <a:rPr lang="en-GB" sz="3200" dirty="0">
                <a:latin typeface="Berlin Sans FB Demi" panose="020E0802020502020306" pitchFamily="34" charset="0"/>
              </a:rPr>
              <a:t>DELAI LAMA</a:t>
            </a:r>
          </a:p>
        </p:txBody>
      </p:sp>
      <p:sp>
        <p:nvSpPr>
          <p:cNvPr id="7" name="Title 1">
            <a:extLst>
              <a:ext uri="{FF2B5EF4-FFF2-40B4-BE49-F238E27FC236}">
                <a16:creationId xmlns:a16="http://schemas.microsoft.com/office/drawing/2014/main" id="{58640822-7753-49FB-A49C-20B26F340C67}"/>
              </a:ext>
            </a:extLst>
          </p:cNvPr>
          <p:cNvSpPr txBox="1">
            <a:spLocks/>
          </p:cNvSpPr>
          <p:nvPr/>
        </p:nvSpPr>
        <p:spPr>
          <a:xfrm>
            <a:off x="0" y="6174557"/>
            <a:ext cx="12192000" cy="68972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dirty="0">
                <a:solidFill>
                  <a:srgbClr val="002060"/>
                </a:solidFill>
                <a:latin typeface="Berlin Sans FB Demi" panose="020E0802020502020306" pitchFamily="34" charset="0"/>
              </a:rPr>
              <a:t>How can showing compassion make </a:t>
            </a:r>
            <a:r>
              <a:rPr lang="en-US" sz="4000" i="1" dirty="0">
                <a:solidFill>
                  <a:srgbClr val="002060"/>
                </a:solidFill>
                <a:latin typeface="Berlin Sans FB Demi" panose="020E0802020502020306" pitchFamily="34" charset="0"/>
              </a:rPr>
              <a:t>us</a:t>
            </a:r>
            <a:r>
              <a:rPr lang="en-US" sz="4000" dirty="0">
                <a:solidFill>
                  <a:srgbClr val="002060"/>
                </a:solidFill>
                <a:latin typeface="Berlin Sans FB Demi" panose="020E0802020502020306" pitchFamily="34" charset="0"/>
              </a:rPr>
              <a:t> happy?</a:t>
            </a:r>
            <a:endParaRPr lang="en-GB" sz="2000" dirty="0">
              <a:solidFill>
                <a:srgbClr val="002060"/>
              </a:solidFill>
              <a:latin typeface="Berlin Sans FB Demi" panose="020E0802020502020306" pitchFamily="34" charset="0"/>
            </a:endParaRPr>
          </a:p>
        </p:txBody>
      </p:sp>
    </p:spTree>
    <p:extLst>
      <p:ext uri="{BB962C8B-B14F-4D97-AF65-F5344CB8AC3E}">
        <p14:creationId xmlns:p14="http://schemas.microsoft.com/office/powerpoint/2010/main" val="2723471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355600" y="74052"/>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8800" dirty="0">
                <a:ln>
                  <a:solidFill>
                    <a:schemeClr val="tx1"/>
                  </a:solidFill>
                </a:ln>
                <a:solidFill>
                  <a:srgbClr val="7030A0"/>
                </a:solidFill>
                <a:latin typeface="Berlin Sans FB Demi" panose="020E0802020502020306" pitchFamily="34" charset="0"/>
              </a:rPr>
              <a:t>VIDEO</a:t>
            </a:r>
            <a:endParaRPr lang="en-GB" sz="88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A3F63B28-2A4E-41A6-83E2-C625EC6190F1}"/>
              </a:ext>
            </a:extLst>
          </p:cNvPr>
          <p:cNvSpPr txBox="1">
            <a:spLocks/>
          </p:cNvSpPr>
          <p:nvPr/>
        </p:nvSpPr>
        <p:spPr>
          <a:xfrm>
            <a:off x="-1" y="1234026"/>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COMPASSION HELPS EVERYONE!</a:t>
            </a:r>
            <a:endParaRPr lang="en-GB" sz="3600" dirty="0">
              <a:latin typeface="Berlin Sans FB Demi" panose="020E0802020502020306" pitchFamily="34" charset="0"/>
            </a:endParaRPr>
          </a:p>
        </p:txBody>
      </p:sp>
      <p:pic>
        <p:nvPicPr>
          <p:cNvPr id="3" name="Picture 2">
            <a:hlinkClick r:id="rId2"/>
            <a:extLst>
              <a:ext uri="{FF2B5EF4-FFF2-40B4-BE49-F238E27FC236}">
                <a16:creationId xmlns:a16="http://schemas.microsoft.com/office/drawing/2014/main" id="{174D0B7E-4ABB-43CB-98FC-08D93A514E1E}"/>
              </a:ext>
            </a:extLst>
          </p:cNvPr>
          <p:cNvPicPr>
            <a:picLocks noChangeAspect="1"/>
          </p:cNvPicPr>
          <p:nvPr/>
        </p:nvPicPr>
        <p:blipFill>
          <a:blip r:embed="rId3"/>
          <a:stretch>
            <a:fillRect/>
          </a:stretch>
        </p:blipFill>
        <p:spPr>
          <a:xfrm>
            <a:off x="2101621" y="2057980"/>
            <a:ext cx="7988758" cy="4470696"/>
          </a:xfrm>
          <a:prstGeom prst="rect">
            <a:avLst/>
          </a:prstGeom>
          <a:ln>
            <a:solidFill>
              <a:schemeClr val="tx1"/>
            </a:solidFill>
          </a:ln>
        </p:spPr>
      </p:pic>
    </p:spTree>
    <p:extLst>
      <p:ext uri="{BB962C8B-B14F-4D97-AF65-F5344CB8AC3E}">
        <p14:creationId xmlns:p14="http://schemas.microsoft.com/office/powerpoint/2010/main" val="374431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355600" y="111759"/>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8800" dirty="0">
                <a:ln>
                  <a:solidFill>
                    <a:schemeClr val="tx1"/>
                  </a:solidFill>
                </a:ln>
                <a:solidFill>
                  <a:srgbClr val="7030A0"/>
                </a:solidFill>
                <a:latin typeface="Berlin Sans FB Demi" panose="020E0802020502020306" pitchFamily="34" charset="0"/>
              </a:rPr>
              <a:t>VIDEO</a:t>
            </a:r>
            <a:endParaRPr lang="en-GB" sz="88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A3F63B28-2A4E-41A6-83E2-C625EC6190F1}"/>
              </a:ext>
            </a:extLst>
          </p:cNvPr>
          <p:cNvSpPr txBox="1">
            <a:spLocks/>
          </p:cNvSpPr>
          <p:nvPr/>
        </p:nvSpPr>
        <p:spPr>
          <a:xfrm>
            <a:off x="-1" y="1234026"/>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COMPASSION HELPS EVERYONE</a:t>
            </a:r>
            <a:endParaRPr lang="en-GB" sz="3600" dirty="0">
              <a:latin typeface="Berlin Sans FB Demi" panose="020E0802020502020306" pitchFamily="34" charset="0"/>
            </a:endParaRPr>
          </a:p>
        </p:txBody>
      </p:sp>
      <p:sp>
        <p:nvSpPr>
          <p:cNvPr id="5" name="Title 1">
            <a:extLst>
              <a:ext uri="{FF2B5EF4-FFF2-40B4-BE49-F238E27FC236}">
                <a16:creationId xmlns:a16="http://schemas.microsoft.com/office/drawing/2014/main" id="{ADB6C4BE-0B23-47EE-B4D2-D16EB1DDB7C3}"/>
              </a:ext>
            </a:extLst>
          </p:cNvPr>
          <p:cNvSpPr txBox="1">
            <a:spLocks/>
          </p:cNvSpPr>
          <p:nvPr/>
        </p:nvSpPr>
        <p:spPr>
          <a:xfrm>
            <a:off x="5253872" y="3596641"/>
            <a:ext cx="6806153" cy="314960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solidFill>
                  <a:srgbClr val="002060"/>
                </a:solidFill>
                <a:latin typeface="Berlin Sans FB Demi" panose="020E0802020502020306" pitchFamily="34" charset="0"/>
              </a:rPr>
              <a:t>What did the man do in the video?</a:t>
            </a:r>
          </a:p>
          <a:p>
            <a:endParaRPr lang="en-US" sz="2800" dirty="0">
              <a:solidFill>
                <a:srgbClr val="002060"/>
              </a:solidFill>
              <a:latin typeface="Berlin Sans FB Demi" panose="020E0802020502020306" pitchFamily="34" charset="0"/>
            </a:endParaRPr>
          </a:p>
          <a:p>
            <a:r>
              <a:rPr lang="en-US" sz="2800" dirty="0">
                <a:solidFill>
                  <a:srgbClr val="002060"/>
                </a:solidFill>
                <a:latin typeface="Berlin Sans FB Demi" panose="020E0802020502020306" pitchFamily="34" charset="0"/>
              </a:rPr>
              <a:t>Why did he do it?</a:t>
            </a:r>
          </a:p>
          <a:p>
            <a:endParaRPr lang="en-US" sz="2800" dirty="0">
              <a:solidFill>
                <a:srgbClr val="002060"/>
              </a:solidFill>
              <a:latin typeface="Berlin Sans FB Demi" panose="020E0802020502020306" pitchFamily="34" charset="0"/>
            </a:endParaRPr>
          </a:p>
          <a:p>
            <a:r>
              <a:rPr lang="en-US" sz="2800" dirty="0">
                <a:solidFill>
                  <a:srgbClr val="002060"/>
                </a:solidFill>
                <a:latin typeface="Berlin Sans FB Demi" panose="020E0802020502020306" pitchFamily="34" charset="0"/>
              </a:rPr>
              <a:t>How do the other people react?</a:t>
            </a:r>
          </a:p>
          <a:p>
            <a:endParaRPr lang="en-US" sz="2800" dirty="0">
              <a:solidFill>
                <a:srgbClr val="002060"/>
              </a:solidFill>
              <a:latin typeface="Berlin Sans FB Demi" panose="020E0802020502020306" pitchFamily="34" charset="0"/>
            </a:endParaRPr>
          </a:p>
          <a:p>
            <a:r>
              <a:rPr lang="en-US" sz="2800" dirty="0">
                <a:solidFill>
                  <a:srgbClr val="002060"/>
                </a:solidFill>
                <a:latin typeface="Berlin Sans FB Demi" panose="020E0802020502020306" pitchFamily="34" charset="0"/>
              </a:rPr>
              <a:t>What happened because of his actions?</a:t>
            </a:r>
          </a:p>
          <a:p>
            <a:endParaRPr lang="en-US" sz="2800" dirty="0">
              <a:solidFill>
                <a:srgbClr val="002060"/>
              </a:solidFill>
              <a:latin typeface="Berlin Sans FB Demi" panose="020E0802020502020306" pitchFamily="34" charset="0"/>
            </a:endParaRPr>
          </a:p>
          <a:p>
            <a:r>
              <a:rPr lang="en-US" sz="2800" dirty="0">
                <a:solidFill>
                  <a:srgbClr val="002060"/>
                </a:solidFill>
                <a:latin typeface="Berlin Sans FB Demi" panose="020E0802020502020306" pitchFamily="34" charset="0"/>
              </a:rPr>
              <a:t>What does the man get from showing compassion? What’s in it for him?</a:t>
            </a:r>
          </a:p>
          <a:p>
            <a:endParaRPr lang="en-US" sz="2800" dirty="0">
              <a:solidFill>
                <a:srgbClr val="002060"/>
              </a:solidFill>
              <a:latin typeface="Berlin Sans FB Demi" panose="020E0802020502020306" pitchFamily="34" charset="0"/>
            </a:endParaRPr>
          </a:p>
        </p:txBody>
      </p:sp>
      <p:pic>
        <p:nvPicPr>
          <p:cNvPr id="6" name="Picture 5">
            <a:hlinkClick r:id="rId2"/>
            <a:extLst>
              <a:ext uri="{FF2B5EF4-FFF2-40B4-BE49-F238E27FC236}">
                <a16:creationId xmlns:a16="http://schemas.microsoft.com/office/drawing/2014/main" id="{905181AF-E14A-4A08-987C-8707A1EF9188}"/>
              </a:ext>
            </a:extLst>
          </p:cNvPr>
          <p:cNvPicPr>
            <a:picLocks noChangeAspect="1"/>
          </p:cNvPicPr>
          <p:nvPr/>
        </p:nvPicPr>
        <p:blipFill>
          <a:blip r:embed="rId3"/>
          <a:stretch>
            <a:fillRect/>
          </a:stretch>
        </p:blipFill>
        <p:spPr>
          <a:xfrm>
            <a:off x="528485" y="2636106"/>
            <a:ext cx="4593412" cy="2980962"/>
          </a:xfrm>
          <a:prstGeom prst="rect">
            <a:avLst/>
          </a:prstGeom>
          <a:ln>
            <a:solidFill>
              <a:schemeClr val="tx1"/>
            </a:solidFill>
          </a:ln>
        </p:spPr>
      </p:pic>
    </p:spTree>
    <p:extLst>
      <p:ext uri="{BB962C8B-B14F-4D97-AF65-F5344CB8AC3E}">
        <p14:creationId xmlns:p14="http://schemas.microsoft.com/office/powerpoint/2010/main" val="111714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355600" y="867424"/>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n>
                  <a:solidFill>
                    <a:schemeClr val="tx1"/>
                  </a:solidFill>
                </a:ln>
                <a:solidFill>
                  <a:srgbClr val="7030A0"/>
                </a:solidFill>
                <a:latin typeface="Berlin Sans FB Demi" panose="020E0802020502020306" pitchFamily="34" charset="0"/>
              </a:rPr>
              <a:t>HOW CAN WE SHOW COMPASSION AT SCHOOL?</a:t>
            </a:r>
            <a:endParaRPr lang="en-GB" sz="7200" dirty="0">
              <a:ln>
                <a:solidFill>
                  <a:schemeClr val="tx1"/>
                </a:solidFill>
              </a:ln>
              <a:solidFill>
                <a:srgbClr val="7030A0"/>
              </a:solidFill>
              <a:latin typeface="Berlin Sans FB Demi" panose="020E0802020502020306" pitchFamily="34" charset="0"/>
            </a:endParaRPr>
          </a:p>
        </p:txBody>
      </p:sp>
      <p:sp>
        <p:nvSpPr>
          <p:cNvPr id="4" name="Title 1">
            <a:extLst>
              <a:ext uri="{FF2B5EF4-FFF2-40B4-BE49-F238E27FC236}">
                <a16:creationId xmlns:a16="http://schemas.microsoft.com/office/drawing/2014/main" id="{C3F02352-30C3-41DE-9129-9C5E5FD03B4F}"/>
              </a:ext>
            </a:extLst>
          </p:cNvPr>
          <p:cNvSpPr txBox="1">
            <a:spLocks/>
          </p:cNvSpPr>
          <p:nvPr/>
        </p:nvSpPr>
        <p:spPr>
          <a:xfrm>
            <a:off x="136689" y="2860877"/>
            <a:ext cx="11918622" cy="312969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dirty="0">
                <a:solidFill>
                  <a:srgbClr val="002060"/>
                </a:solidFill>
                <a:latin typeface="Berlin Sans FB Demi" panose="020E0802020502020306" pitchFamily="34" charset="0"/>
              </a:rPr>
              <a:t>IN LESSONS?</a:t>
            </a:r>
          </a:p>
          <a:p>
            <a:endParaRPr lang="en-US" sz="4400" dirty="0">
              <a:solidFill>
                <a:srgbClr val="002060"/>
              </a:solidFill>
              <a:latin typeface="Berlin Sans FB Demi" panose="020E0802020502020306" pitchFamily="34" charset="0"/>
            </a:endParaRPr>
          </a:p>
          <a:p>
            <a:r>
              <a:rPr lang="en-US" sz="4400" dirty="0">
                <a:solidFill>
                  <a:srgbClr val="002060"/>
                </a:solidFill>
                <a:latin typeface="Berlin Sans FB Demi" panose="020E0802020502020306" pitchFamily="34" charset="0"/>
              </a:rPr>
              <a:t>AT BREAK/ LUNCHTIME?</a:t>
            </a:r>
          </a:p>
          <a:p>
            <a:endParaRPr lang="en-US" sz="4400" dirty="0">
              <a:solidFill>
                <a:srgbClr val="002060"/>
              </a:solidFill>
              <a:latin typeface="Berlin Sans FB Demi" panose="020E0802020502020306" pitchFamily="34" charset="0"/>
            </a:endParaRPr>
          </a:p>
          <a:p>
            <a:r>
              <a:rPr lang="en-US" sz="4400" dirty="0">
                <a:solidFill>
                  <a:srgbClr val="002060"/>
                </a:solidFill>
                <a:latin typeface="Berlin Sans FB Demi" panose="020E0802020502020306" pitchFamily="34" charset="0"/>
              </a:rPr>
              <a:t>AT SCHOOL EVENTS/ ON TRIPS?</a:t>
            </a:r>
          </a:p>
        </p:txBody>
      </p:sp>
    </p:spTree>
    <p:extLst>
      <p:ext uri="{BB962C8B-B14F-4D97-AF65-F5344CB8AC3E}">
        <p14:creationId xmlns:p14="http://schemas.microsoft.com/office/powerpoint/2010/main" val="13585642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0" y="867424"/>
            <a:ext cx="12192000" cy="10273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400" dirty="0">
                <a:ln>
                  <a:solidFill>
                    <a:schemeClr val="tx1"/>
                  </a:solidFill>
                </a:ln>
                <a:solidFill>
                  <a:srgbClr val="7030A0"/>
                </a:solidFill>
                <a:latin typeface="Berlin Sans FB Demi" panose="020E0802020502020306" pitchFamily="34" charset="0"/>
              </a:rPr>
              <a:t>HOW CAN WE SHOW COMPASSION OUT OF SCHOOL?</a:t>
            </a:r>
            <a:endParaRPr lang="en-GB" sz="6400" dirty="0">
              <a:ln>
                <a:solidFill>
                  <a:schemeClr val="tx1"/>
                </a:solidFill>
              </a:ln>
              <a:solidFill>
                <a:srgbClr val="7030A0"/>
              </a:solidFill>
              <a:latin typeface="Berlin Sans FB Demi" panose="020E0802020502020306" pitchFamily="34" charset="0"/>
            </a:endParaRPr>
          </a:p>
        </p:txBody>
      </p:sp>
      <p:sp>
        <p:nvSpPr>
          <p:cNvPr id="4" name="Title 1">
            <a:extLst>
              <a:ext uri="{FF2B5EF4-FFF2-40B4-BE49-F238E27FC236}">
                <a16:creationId xmlns:a16="http://schemas.microsoft.com/office/drawing/2014/main" id="{C3F02352-30C3-41DE-9129-9C5E5FD03B4F}"/>
              </a:ext>
            </a:extLst>
          </p:cNvPr>
          <p:cNvSpPr txBox="1">
            <a:spLocks/>
          </p:cNvSpPr>
          <p:nvPr/>
        </p:nvSpPr>
        <p:spPr>
          <a:xfrm>
            <a:off x="136689" y="2599441"/>
            <a:ext cx="11918622" cy="312969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dirty="0">
                <a:solidFill>
                  <a:srgbClr val="002060"/>
                </a:solidFill>
                <a:latin typeface="Berlin Sans FB Demi" panose="020E0802020502020306" pitchFamily="34" charset="0"/>
              </a:rPr>
              <a:t>AT HOME?</a:t>
            </a:r>
          </a:p>
          <a:p>
            <a:endParaRPr lang="en-US" sz="4400" dirty="0">
              <a:solidFill>
                <a:srgbClr val="002060"/>
              </a:solidFill>
              <a:latin typeface="Berlin Sans FB Demi" panose="020E0802020502020306" pitchFamily="34" charset="0"/>
            </a:endParaRPr>
          </a:p>
          <a:p>
            <a:r>
              <a:rPr lang="en-US" sz="4400" dirty="0">
                <a:solidFill>
                  <a:srgbClr val="002060"/>
                </a:solidFill>
                <a:latin typeface="Berlin Sans FB Demi" panose="020E0802020502020306" pitchFamily="34" charset="0"/>
              </a:rPr>
              <a:t>IN THE LOCAL COMMUNITY?</a:t>
            </a:r>
          </a:p>
          <a:p>
            <a:endParaRPr lang="en-US" sz="4400" dirty="0">
              <a:solidFill>
                <a:srgbClr val="002060"/>
              </a:solidFill>
              <a:latin typeface="Berlin Sans FB Demi" panose="020E0802020502020306" pitchFamily="34" charset="0"/>
            </a:endParaRPr>
          </a:p>
          <a:p>
            <a:r>
              <a:rPr lang="en-US" sz="4400" dirty="0">
                <a:solidFill>
                  <a:srgbClr val="002060"/>
                </a:solidFill>
                <a:latin typeface="Berlin Sans FB Demi" panose="020E0802020502020306" pitchFamily="34" charset="0"/>
              </a:rPr>
              <a:t>IN THE WIDER WORLD?</a:t>
            </a:r>
          </a:p>
        </p:txBody>
      </p:sp>
    </p:spTree>
    <p:extLst>
      <p:ext uri="{BB962C8B-B14F-4D97-AF65-F5344CB8AC3E}">
        <p14:creationId xmlns:p14="http://schemas.microsoft.com/office/powerpoint/2010/main" val="32690949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355600" y="75124"/>
            <a:ext cx="11836400" cy="1402080"/>
          </a:xfrm>
        </p:spPr>
        <p:txBody>
          <a:bodyPr>
            <a:noAutofit/>
          </a:bodyPr>
          <a:lstStyle/>
          <a:p>
            <a:r>
              <a:rPr lang="en-US" sz="7600" dirty="0">
                <a:ln>
                  <a:solidFill>
                    <a:schemeClr val="tx1"/>
                  </a:solidFill>
                </a:ln>
                <a:solidFill>
                  <a:srgbClr val="7030A0"/>
                </a:solidFill>
                <a:latin typeface="Berlin Sans FB Demi" panose="020E0802020502020306" pitchFamily="34" charset="0"/>
              </a:rPr>
              <a:t>PRAYER</a:t>
            </a:r>
            <a:endParaRPr lang="en-GB" sz="7600" dirty="0">
              <a:ln>
                <a:solidFill>
                  <a:schemeClr val="tx1"/>
                </a:solidFill>
              </a:ln>
              <a:solidFill>
                <a:srgbClr val="7030A0"/>
              </a:solidFill>
              <a:latin typeface="Berlin Sans FB Demi" panose="020E0802020502020306" pitchFamily="34"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509048" y="3031928"/>
            <a:ext cx="11325677" cy="350435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solidFill>
                  <a:srgbClr val="002060"/>
                </a:solidFill>
                <a:latin typeface="Berlin Sans FB Demi" panose="020E0802020502020306" pitchFamily="34" charset="0"/>
              </a:rPr>
              <a:t>Dear God,</a:t>
            </a:r>
          </a:p>
          <a:p>
            <a:endParaRPr lang="en-US" sz="3200" dirty="0">
              <a:solidFill>
                <a:srgbClr val="002060"/>
              </a:solidFill>
              <a:latin typeface="Berlin Sans FB Demi" panose="020E0802020502020306" pitchFamily="34" charset="0"/>
            </a:endParaRPr>
          </a:p>
          <a:p>
            <a:r>
              <a:rPr lang="en-US" sz="3200" dirty="0">
                <a:solidFill>
                  <a:srgbClr val="002060"/>
                </a:solidFill>
                <a:latin typeface="Berlin Sans FB Demi" panose="020E0802020502020306" pitchFamily="34" charset="0"/>
              </a:rPr>
              <a:t>Thank you for showing compassion for us all every day. Please help us to notice when other people are struggling. Please also help us to show the compassion to help them whenever we can.</a:t>
            </a:r>
          </a:p>
          <a:p>
            <a:r>
              <a:rPr lang="en-US" sz="3200" dirty="0">
                <a:solidFill>
                  <a:srgbClr val="002060"/>
                </a:solidFill>
                <a:latin typeface="Berlin Sans FB Demi" panose="020E0802020502020306" pitchFamily="34" charset="0"/>
              </a:rPr>
              <a:t>Thank you for always loving us, and for being there for us in our lowest moments. Please give me the strength to be there for others when they need support. </a:t>
            </a:r>
          </a:p>
          <a:p>
            <a:endParaRPr lang="en-US" sz="3200" dirty="0">
              <a:solidFill>
                <a:srgbClr val="002060"/>
              </a:solidFill>
              <a:latin typeface="Berlin Sans FB Demi" panose="020E0802020502020306" pitchFamily="34" charset="0"/>
            </a:endParaRPr>
          </a:p>
          <a:p>
            <a:r>
              <a:rPr lang="en-US" sz="3200" dirty="0">
                <a:solidFill>
                  <a:srgbClr val="002060"/>
                </a:solidFill>
                <a:latin typeface="Berlin Sans FB Demi" panose="020E0802020502020306" pitchFamily="34" charset="0"/>
              </a:rPr>
              <a:t>Amen.</a:t>
            </a:r>
          </a:p>
        </p:txBody>
      </p:sp>
    </p:spTree>
    <p:extLst>
      <p:ext uri="{BB962C8B-B14F-4D97-AF65-F5344CB8AC3E}">
        <p14:creationId xmlns:p14="http://schemas.microsoft.com/office/powerpoint/2010/main" val="40616295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177800" y="0"/>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8800" dirty="0">
                <a:ln>
                  <a:solidFill>
                    <a:schemeClr val="tx1"/>
                  </a:solidFill>
                </a:ln>
                <a:solidFill>
                  <a:srgbClr val="7030A0"/>
                </a:solidFill>
                <a:latin typeface="Berlin Sans FB Demi" panose="020E0802020502020306" pitchFamily="34" charset="0"/>
              </a:rPr>
              <a:t>CITATION OF IMAGES</a:t>
            </a:r>
            <a:endParaRPr lang="en-GB" sz="8800" dirty="0">
              <a:ln>
                <a:solidFill>
                  <a:schemeClr val="tx1"/>
                </a:solidFill>
              </a:ln>
              <a:solidFill>
                <a:srgbClr val="7030A0"/>
              </a:solidFill>
              <a:latin typeface="Berlin Sans FB Demi" panose="020E0802020502020306" pitchFamily="34" charset="0"/>
            </a:endParaRPr>
          </a:p>
        </p:txBody>
      </p:sp>
      <p:sp>
        <p:nvSpPr>
          <p:cNvPr id="5" name="Title 1">
            <a:extLst>
              <a:ext uri="{FF2B5EF4-FFF2-40B4-BE49-F238E27FC236}">
                <a16:creationId xmlns:a16="http://schemas.microsoft.com/office/drawing/2014/main" id="{1FF52301-BDB2-4DDF-8C25-3FE73A0C3789}"/>
              </a:ext>
            </a:extLst>
          </p:cNvPr>
          <p:cNvSpPr txBox="1">
            <a:spLocks/>
          </p:cNvSpPr>
          <p:nvPr/>
        </p:nvSpPr>
        <p:spPr>
          <a:xfrm>
            <a:off x="177800" y="2684126"/>
            <a:ext cx="11836399" cy="381785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solidFill>
                  <a:srgbClr val="002060"/>
                </a:solidFill>
                <a:latin typeface="Berlin Sans FB Demi" panose="020E0802020502020306" pitchFamily="34" charset="0"/>
              </a:rPr>
              <a:t>SLIDE 1: </a:t>
            </a:r>
            <a:r>
              <a:rPr lang="en-US" sz="2800" dirty="0">
                <a:solidFill>
                  <a:srgbClr val="002060"/>
                </a:solidFill>
                <a:latin typeface="Berlin Sans FB Demi" panose="020E0802020502020306" pitchFamily="34" charset="0"/>
                <a:hlinkClick r:id="rId2"/>
              </a:rPr>
              <a:t>www.wikipedia.org</a:t>
            </a:r>
            <a:r>
              <a:rPr lang="en-US" sz="2800" dirty="0">
                <a:solidFill>
                  <a:srgbClr val="002060"/>
                </a:solidFill>
                <a:latin typeface="Berlin Sans FB Demi" panose="020E0802020502020306" pitchFamily="34" charset="0"/>
              </a:rPr>
              <a:t> – Dalai Lama</a:t>
            </a:r>
          </a:p>
          <a:p>
            <a:r>
              <a:rPr lang="en-US" sz="2800" dirty="0">
                <a:solidFill>
                  <a:srgbClr val="002060"/>
                </a:solidFill>
                <a:latin typeface="Berlin Sans FB Demi" panose="020E0802020502020306" pitchFamily="34" charset="0"/>
              </a:rPr>
              <a:t>SLIDE 2: </a:t>
            </a:r>
            <a:r>
              <a:rPr lang="en-US" sz="2800" dirty="0">
                <a:solidFill>
                  <a:srgbClr val="002060"/>
                </a:solidFill>
                <a:latin typeface="Berlin Sans FB Demi" panose="020E0802020502020306" pitchFamily="34" charset="0"/>
                <a:hlinkClick r:id="rId3"/>
              </a:rPr>
              <a:t>www.pixabay.com</a:t>
            </a:r>
            <a:r>
              <a:rPr lang="en-US" sz="2800" dirty="0">
                <a:solidFill>
                  <a:srgbClr val="002060"/>
                </a:solidFill>
                <a:latin typeface="Berlin Sans FB Demi" panose="020E0802020502020306" pitchFamily="34" charset="0"/>
              </a:rPr>
              <a:t> – Compassion</a:t>
            </a:r>
          </a:p>
          <a:p>
            <a:r>
              <a:rPr lang="en-US" sz="2800" dirty="0">
                <a:solidFill>
                  <a:srgbClr val="002060"/>
                </a:solidFill>
                <a:latin typeface="Berlin Sans FB Demi" panose="020E0802020502020306" pitchFamily="34" charset="0"/>
              </a:rPr>
              <a:t>SLIDE 3: </a:t>
            </a:r>
            <a:r>
              <a:rPr lang="en-US" sz="2800" dirty="0">
                <a:solidFill>
                  <a:srgbClr val="002060"/>
                </a:solidFill>
                <a:latin typeface="Berlin Sans FB Demi" panose="020E0802020502020306" pitchFamily="34" charset="0"/>
                <a:hlinkClick r:id="rId3"/>
              </a:rPr>
              <a:t>www.pixabay.com</a:t>
            </a:r>
            <a:r>
              <a:rPr lang="en-US" sz="2800" dirty="0">
                <a:solidFill>
                  <a:srgbClr val="002060"/>
                </a:solidFill>
                <a:latin typeface="Berlin Sans FB Demi" panose="020E0802020502020306" pitchFamily="34" charset="0"/>
              </a:rPr>
              <a:t> – Showing Compassion</a:t>
            </a:r>
          </a:p>
          <a:p>
            <a:r>
              <a:rPr lang="en-US" sz="2800" dirty="0">
                <a:solidFill>
                  <a:srgbClr val="002060"/>
                </a:solidFill>
                <a:latin typeface="Berlin Sans FB Demi" panose="020E0802020502020306" pitchFamily="34" charset="0"/>
              </a:rPr>
              <a:t>SLIDE 4: </a:t>
            </a:r>
            <a:r>
              <a:rPr lang="en-US" sz="2800" dirty="0">
                <a:solidFill>
                  <a:srgbClr val="002060"/>
                </a:solidFill>
                <a:latin typeface="Berlin Sans FB Demi" panose="020E0802020502020306" pitchFamily="34" charset="0"/>
                <a:hlinkClick r:id="rId4"/>
              </a:rPr>
              <a:t>www.flickr.com</a:t>
            </a:r>
            <a:r>
              <a:rPr lang="en-US" sz="2800" dirty="0">
                <a:solidFill>
                  <a:srgbClr val="002060"/>
                </a:solidFill>
                <a:latin typeface="Berlin Sans FB Demi" panose="020E0802020502020306" pitchFamily="34" charset="0"/>
              </a:rPr>
              <a:t> – Jesus showing compassion</a:t>
            </a:r>
          </a:p>
          <a:p>
            <a:r>
              <a:rPr lang="en-US" sz="2800" dirty="0">
                <a:solidFill>
                  <a:srgbClr val="002060"/>
                </a:solidFill>
                <a:latin typeface="Berlin Sans FB Demi" panose="020E0802020502020306" pitchFamily="34" charset="0"/>
              </a:rPr>
              <a:t>SLIDE 5: </a:t>
            </a:r>
            <a:r>
              <a:rPr lang="en-US" sz="2800" dirty="0">
                <a:solidFill>
                  <a:srgbClr val="002060"/>
                </a:solidFill>
                <a:latin typeface="Berlin Sans FB Demi" panose="020E0802020502020306" pitchFamily="34" charset="0"/>
                <a:hlinkClick r:id="rId3"/>
              </a:rPr>
              <a:t>www.pixabay.com</a:t>
            </a:r>
            <a:r>
              <a:rPr lang="en-US" sz="2800" dirty="0">
                <a:solidFill>
                  <a:srgbClr val="002060"/>
                </a:solidFill>
                <a:latin typeface="Berlin Sans FB Demi" panose="020E0802020502020306" pitchFamily="34" charset="0"/>
              </a:rPr>
              <a:t> - Jesus heals man with leprosy</a:t>
            </a:r>
          </a:p>
          <a:p>
            <a:r>
              <a:rPr lang="en-US" sz="2800" dirty="0">
                <a:solidFill>
                  <a:srgbClr val="002060"/>
                </a:solidFill>
                <a:latin typeface="Berlin Sans FB Demi" panose="020E0802020502020306" pitchFamily="34" charset="0"/>
              </a:rPr>
              <a:t>SLIDE 7: All images taken from </a:t>
            </a:r>
            <a:r>
              <a:rPr lang="en-US" sz="2800" dirty="0">
                <a:solidFill>
                  <a:srgbClr val="002060"/>
                </a:solidFill>
                <a:latin typeface="Berlin Sans FB Demi" panose="020E0802020502020306" pitchFamily="34" charset="0"/>
                <a:hlinkClick r:id="rId4"/>
              </a:rPr>
              <a:t>www.flickr.com</a:t>
            </a:r>
            <a:endParaRPr lang="en-US" sz="2800" dirty="0">
              <a:solidFill>
                <a:srgbClr val="002060"/>
              </a:solidFill>
              <a:latin typeface="Berlin Sans FB Demi" panose="020E0802020502020306" pitchFamily="34" charset="0"/>
            </a:endParaRPr>
          </a:p>
          <a:p>
            <a:r>
              <a:rPr lang="en-US" sz="2800" dirty="0">
                <a:solidFill>
                  <a:srgbClr val="002060"/>
                </a:solidFill>
                <a:latin typeface="Berlin Sans FB Demi" panose="020E0802020502020306" pitchFamily="34" charset="0"/>
              </a:rPr>
              <a:t>SLIDE 8: </a:t>
            </a:r>
            <a:r>
              <a:rPr lang="en-US" sz="2800" dirty="0">
                <a:solidFill>
                  <a:srgbClr val="002060"/>
                </a:solidFill>
                <a:latin typeface="Berlin Sans FB Demi" panose="020E0802020502020306" pitchFamily="34" charset="0"/>
                <a:hlinkClick r:id="rId5"/>
              </a:rPr>
              <a:t>www.freestockimages.com</a:t>
            </a:r>
            <a:r>
              <a:rPr lang="en-US" sz="2800" dirty="0">
                <a:solidFill>
                  <a:srgbClr val="002060"/>
                </a:solidFill>
                <a:latin typeface="Berlin Sans FB Demi" panose="020E0802020502020306" pitchFamily="34" charset="0"/>
              </a:rPr>
              <a:t> – Freeze Frame </a:t>
            </a:r>
          </a:p>
          <a:p>
            <a:r>
              <a:rPr lang="en-US" sz="2800" dirty="0">
                <a:solidFill>
                  <a:srgbClr val="002060"/>
                </a:solidFill>
                <a:latin typeface="Berlin Sans FB Demi" panose="020E0802020502020306" pitchFamily="34" charset="0"/>
              </a:rPr>
              <a:t>SLIDE 8: Both images taken from </a:t>
            </a:r>
            <a:r>
              <a:rPr lang="en-US" sz="2800" dirty="0">
                <a:solidFill>
                  <a:srgbClr val="002060"/>
                </a:solidFill>
                <a:latin typeface="Berlin Sans FB Demi" panose="020E0802020502020306" pitchFamily="34" charset="0"/>
                <a:hlinkClick r:id="rId4"/>
              </a:rPr>
              <a:t>www.flickr.com</a:t>
            </a:r>
            <a:r>
              <a:rPr lang="en-US" sz="2800" dirty="0">
                <a:solidFill>
                  <a:srgbClr val="002060"/>
                </a:solidFill>
                <a:latin typeface="Berlin Sans FB Demi" panose="020E0802020502020306" pitchFamily="34" charset="0"/>
              </a:rPr>
              <a:t> </a:t>
            </a:r>
          </a:p>
          <a:p>
            <a:r>
              <a:rPr lang="en-US" sz="2800" dirty="0">
                <a:solidFill>
                  <a:srgbClr val="002060"/>
                </a:solidFill>
                <a:latin typeface="Berlin Sans FB Demi" panose="020E0802020502020306" pitchFamily="34" charset="0"/>
              </a:rPr>
              <a:t>SLIDE 9: </a:t>
            </a:r>
            <a:r>
              <a:rPr lang="en-US" sz="2800" dirty="0">
                <a:solidFill>
                  <a:srgbClr val="002060"/>
                </a:solidFill>
                <a:latin typeface="Berlin Sans FB Demi" panose="020E0802020502020306" pitchFamily="34" charset="0"/>
                <a:hlinkClick r:id="rId6"/>
              </a:rPr>
              <a:t>www.freestockimages.net</a:t>
            </a:r>
            <a:r>
              <a:rPr lang="en-US" sz="2800" dirty="0">
                <a:solidFill>
                  <a:srgbClr val="002060"/>
                </a:solidFill>
                <a:latin typeface="Berlin Sans FB Demi" panose="020E0802020502020306" pitchFamily="34" charset="0"/>
              </a:rPr>
              <a:t> - Footsteps</a:t>
            </a:r>
          </a:p>
          <a:p>
            <a:r>
              <a:rPr lang="en-US" sz="2800" dirty="0">
                <a:solidFill>
                  <a:srgbClr val="002060"/>
                </a:solidFill>
                <a:latin typeface="Berlin Sans FB Demi" panose="020E0802020502020306" pitchFamily="34" charset="0"/>
              </a:rPr>
              <a:t>SLIDE 10: </a:t>
            </a:r>
            <a:r>
              <a:rPr lang="en-US" sz="2800" dirty="0">
                <a:solidFill>
                  <a:srgbClr val="002060"/>
                </a:solidFill>
                <a:latin typeface="Berlin Sans FB Demi" panose="020E0802020502020306" pitchFamily="34" charset="0"/>
                <a:hlinkClick r:id="rId4"/>
              </a:rPr>
              <a:t>www.flickr.com</a:t>
            </a:r>
            <a:r>
              <a:rPr lang="en-US" sz="2800" dirty="0">
                <a:solidFill>
                  <a:srgbClr val="002060"/>
                </a:solidFill>
                <a:latin typeface="Berlin Sans FB Demi" panose="020E0802020502020306" pitchFamily="34" charset="0"/>
              </a:rPr>
              <a:t> – Girl Bullied</a:t>
            </a:r>
          </a:p>
          <a:p>
            <a:r>
              <a:rPr lang="en-US" sz="2800" dirty="0">
                <a:solidFill>
                  <a:srgbClr val="002060"/>
                </a:solidFill>
                <a:latin typeface="Berlin Sans FB Demi" panose="020E0802020502020306" pitchFamily="34" charset="0"/>
              </a:rPr>
              <a:t>SLIDE 12: </a:t>
            </a:r>
            <a:r>
              <a:rPr lang="en-US" sz="2800" dirty="0">
                <a:solidFill>
                  <a:srgbClr val="002060"/>
                </a:solidFill>
                <a:latin typeface="Berlin Sans FB Demi" panose="020E0802020502020306" pitchFamily="34" charset="0"/>
                <a:hlinkClick r:id="rId3"/>
              </a:rPr>
              <a:t>www.pixabay.com</a:t>
            </a:r>
            <a:r>
              <a:rPr lang="en-US" sz="2800" dirty="0">
                <a:solidFill>
                  <a:srgbClr val="002060"/>
                </a:solidFill>
                <a:latin typeface="Berlin Sans FB Demi" panose="020E0802020502020306" pitchFamily="34" charset="0"/>
              </a:rPr>
              <a:t> – Failed Test</a:t>
            </a:r>
          </a:p>
          <a:p>
            <a:r>
              <a:rPr lang="en-US" sz="2800" dirty="0">
                <a:solidFill>
                  <a:srgbClr val="002060"/>
                </a:solidFill>
                <a:latin typeface="Berlin Sans FB Demi" panose="020E0802020502020306" pitchFamily="34" charset="0"/>
              </a:rPr>
              <a:t>SLIDE 17: </a:t>
            </a:r>
            <a:r>
              <a:rPr lang="en-US" sz="2800" dirty="0">
                <a:solidFill>
                  <a:srgbClr val="002060"/>
                </a:solidFill>
                <a:latin typeface="Berlin Sans FB Demi" panose="020E0802020502020306" pitchFamily="34" charset="0"/>
                <a:hlinkClick r:id="rId7"/>
              </a:rPr>
              <a:t>www.youtube.com</a:t>
            </a:r>
            <a:r>
              <a:rPr lang="en-US" sz="2800" dirty="0">
                <a:solidFill>
                  <a:srgbClr val="002060"/>
                </a:solidFill>
                <a:latin typeface="Berlin Sans FB Demi" panose="020E0802020502020306" pitchFamily="34" charset="0"/>
              </a:rPr>
              <a:t> – Good Human Compassion Video</a:t>
            </a:r>
          </a:p>
          <a:p>
            <a:endParaRPr lang="en-US" sz="2200" dirty="0">
              <a:solidFill>
                <a:srgbClr val="002060"/>
              </a:solidFill>
              <a:latin typeface="Berlin Sans FB Demi" panose="020E0802020502020306" pitchFamily="34" charset="0"/>
            </a:endParaRPr>
          </a:p>
        </p:txBody>
      </p:sp>
    </p:spTree>
    <p:extLst>
      <p:ext uri="{BB962C8B-B14F-4D97-AF65-F5344CB8AC3E}">
        <p14:creationId xmlns:p14="http://schemas.microsoft.com/office/powerpoint/2010/main" val="21490666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3648</TotalTime>
  <Words>1291</Words>
  <Application>Microsoft Office PowerPoint</Application>
  <PresentationFormat>Widescreen</PresentationFormat>
  <Paragraphs>166</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Berlin Sans FB Demi</vt:lpstr>
      <vt:lpstr>Calibri</vt:lpstr>
      <vt:lpstr>Calibri Light</vt:lpstr>
      <vt:lpstr>Office Theme</vt:lpstr>
      <vt:lpstr>PowerPoint Presentation</vt:lpstr>
      <vt:lpstr>COMPASSION!</vt:lpstr>
      <vt:lpstr>SHOWING COMPASSION</vt:lpstr>
      <vt:lpstr>HOW DID JESUS SHOW COMPASSION?</vt:lpstr>
      <vt:lpstr>OUR READING</vt:lpstr>
      <vt:lpstr>DISCUSSION</vt:lpstr>
      <vt:lpstr>PowerPoint Presentation</vt:lpstr>
      <vt:lpstr>PowerPoint Presentation</vt:lpstr>
      <vt:lpstr>SHOWING COMPASSION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BACK TO OUR QUOTE…</vt:lpstr>
      <vt:lpstr>PowerPoint Presentation</vt:lpstr>
      <vt:lpstr>PowerPoint Presentation</vt:lpstr>
      <vt:lpstr>PowerPoint Presentation</vt:lpstr>
      <vt:lpstr>PowerPoint Presentation</vt:lpstr>
      <vt:lpstr>PRAYER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 would you follow and why?</dc:title>
  <dc:creator>user</dc:creator>
  <cp:lastModifiedBy>Cheryl Hawkings</cp:lastModifiedBy>
  <cp:revision>54</cp:revision>
  <dcterms:created xsi:type="dcterms:W3CDTF">2019-08-01T06:39:26Z</dcterms:created>
  <dcterms:modified xsi:type="dcterms:W3CDTF">2021-03-01T11:32:23Z</dcterms:modified>
</cp:coreProperties>
</file>