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napToGrid="0">
      <p:cViewPr varScale="1">
        <p:scale>
          <a:sx n="144" d="100"/>
          <a:sy n="144" d="100"/>
        </p:scale>
        <p:origin x="654" y="11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84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EC73FA-0169-42DA-8F7B-3E53E38B3D67}" type="datetimeFigureOut">
              <a:rPr lang="en-GB" smtClean="0"/>
              <a:t>16/12/2024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71AFAF-F42E-4314-BFCC-309311893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1119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66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191" y="1909435"/>
            <a:ext cx="2463292" cy="18011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1484" y="1736035"/>
            <a:ext cx="3019816" cy="1512353"/>
          </a:xfrm>
          <a:prstGeom prst="rect">
            <a:avLst/>
          </a:prstGeom>
        </p:spPr>
      </p:pic>
      <p:sp>
        <p:nvSpPr>
          <p:cNvPr id="55" name="Google Shape;55;p13"/>
          <p:cNvSpPr txBox="1"/>
          <p:nvPr/>
        </p:nvSpPr>
        <p:spPr>
          <a:xfrm>
            <a:off x="564650" y="390125"/>
            <a:ext cx="1611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13"/>
          <p:cNvSpPr/>
          <p:nvPr/>
        </p:nvSpPr>
        <p:spPr>
          <a:xfrm>
            <a:off x="159026" y="159028"/>
            <a:ext cx="2769995" cy="730707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lang="en-GB" sz="900" dirty="0" smtClean="0"/>
          </a:p>
          <a:p>
            <a:r>
              <a:rPr lang="en-GB" sz="1000" b="1" dirty="0" smtClean="0"/>
              <a:t>Geography - </a:t>
            </a:r>
            <a:endParaRPr lang="en-GB" sz="900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dirty="0" smtClean="0"/>
              <a:t>W</a:t>
            </a:r>
            <a:r>
              <a:rPr lang="en-GB" sz="1000" dirty="0" smtClean="0"/>
              <a:t>hy do people grow their own vegetables? What food can we grow in our country and which foods are imported?</a:t>
            </a:r>
            <a:endParaRPr sz="1000" dirty="0"/>
          </a:p>
        </p:txBody>
      </p:sp>
      <p:sp>
        <p:nvSpPr>
          <p:cNvPr id="57" name="Google Shape;57;p13"/>
          <p:cNvSpPr/>
          <p:nvPr/>
        </p:nvSpPr>
        <p:spPr>
          <a:xfrm>
            <a:off x="112644" y="2101115"/>
            <a:ext cx="2821960" cy="749349"/>
          </a:xfrm>
          <a:prstGeom prst="roundRect">
            <a:avLst>
              <a:gd name="adj" fmla="val 9597"/>
            </a:avLst>
          </a:prstGeom>
          <a:solidFill>
            <a:srgbClr val="00FFFF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GB" sz="1000" b="1" dirty="0" smtClean="0"/>
              <a:t>Science – </a:t>
            </a:r>
            <a:r>
              <a:rPr lang="en-GB" sz="1000" dirty="0" smtClean="0"/>
              <a:t>Where does food come from? Can we grow our own food. What do animals eat? We will also learn about food chains.</a:t>
            </a:r>
            <a:endParaRPr sz="900" dirty="0"/>
          </a:p>
        </p:txBody>
      </p:sp>
      <p:sp>
        <p:nvSpPr>
          <p:cNvPr id="58" name="Google Shape;58;p13"/>
          <p:cNvSpPr/>
          <p:nvPr/>
        </p:nvSpPr>
        <p:spPr>
          <a:xfrm>
            <a:off x="0" y="3051313"/>
            <a:ext cx="1928191" cy="569860"/>
          </a:xfrm>
          <a:prstGeom prst="roundRect">
            <a:avLst>
              <a:gd name="adj" fmla="val 50000"/>
            </a:avLst>
          </a:prstGeom>
          <a:solidFill>
            <a:srgbClr val="FF00FF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 smtClean="0">
                <a:solidFill>
                  <a:schemeClr val="dk1"/>
                </a:solidFill>
              </a:rPr>
              <a:t>PE</a:t>
            </a:r>
          </a:p>
          <a:p>
            <a:r>
              <a:rPr lang="en-GB" sz="1000" dirty="0" smtClean="0"/>
              <a:t>To develop Gymnastics and</a:t>
            </a:r>
            <a:endParaRPr lang="en-GB" sz="1000" dirty="0"/>
          </a:p>
          <a:p>
            <a:r>
              <a:rPr lang="en-GB" sz="1000" dirty="0"/>
              <a:t> </a:t>
            </a:r>
            <a:r>
              <a:rPr lang="en-GB" sz="1000" dirty="0" smtClean="0"/>
              <a:t>Football </a:t>
            </a:r>
            <a:r>
              <a:rPr lang="en-GB" sz="1000" dirty="0"/>
              <a:t>(ball </a:t>
            </a:r>
            <a:r>
              <a:rPr lang="en-GB" sz="1000" dirty="0" smtClean="0"/>
              <a:t>skills)</a:t>
            </a:r>
            <a:endParaRPr sz="1000" dirty="0"/>
          </a:p>
        </p:txBody>
      </p:sp>
      <p:sp>
        <p:nvSpPr>
          <p:cNvPr id="59" name="Google Shape;59;p13"/>
          <p:cNvSpPr/>
          <p:nvPr/>
        </p:nvSpPr>
        <p:spPr>
          <a:xfrm>
            <a:off x="6291470" y="65403"/>
            <a:ext cx="2699420" cy="1082455"/>
          </a:xfrm>
          <a:prstGeom prst="roundRect">
            <a:avLst>
              <a:gd name="adj" fmla="val 16667"/>
            </a:avLst>
          </a:prstGeom>
          <a:solidFill>
            <a:srgbClr val="6AA84F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1000" b="1" dirty="0" smtClean="0">
              <a:solidFill>
                <a:schemeClr val="dk1"/>
              </a:solidFill>
            </a:endParaRPr>
          </a:p>
          <a:p>
            <a:r>
              <a:rPr lang="en-GB" sz="1000" b="1" dirty="0" smtClean="0"/>
              <a:t>DT</a:t>
            </a:r>
            <a:r>
              <a:rPr lang="en-GB" sz="1000" dirty="0" smtClean="0"/>
              <a:t>: Opportunities to use tools/utensils for food preparation. To plan and prepare a healthy meal following the </a:t>
            </a:r>
            <a:r>
              <a:rPr lang="en-GB" sz="1000" dirty="0" err="1" smtClean="0"/>
              <a:t>Eatwell</a:t>
            </a:r>
            <a:r>
              <a:rPr lang="en-GB" sz="1000" dirty="0" smtClean="0"/>
              <a:t> Guide. Discuss choice of food, utensils needed, quantities and presentation</a:t>
            </a:r>
            <a:endParaRPr lang="en-GB" sz="1000" dirty="0"/>
          </a:p>
        </p:txBody>
      </p:sp>
      <p:sp>
        <p:nvSpPr>
          <p:cNvPr id="60" name="Google Shape;60;p13"/>
          <p:cNvSpPr/>
          <p:nvPr/>
        </p:nvSpPr>
        <p:spPr>
          <a:xfrm>
            <a:off x="6788426" y="1184617"/>
            <a:ext cx="2202464" cy="704455"/>
          </a:xfrm>
          <a:prstGeom prst="roundRect">
            <a:avLst>
              <a:gd name="adj" fmla="val 16667"/>
            </a:avLst>
          </a:prstGeom>
          <a:solidFill>
            <a:srgbClr val="6FA8DC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" sz="1000" b="1" dirty="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dirty="0" smtClean="0"/>
              <a:t>Music: </a:t>
            </a:r>
            <a:r>
              <a:rPr lang="en-GB" sz="1000" dirty="0" err="1" smtClean="0"/>
              <a:t>Charanga</a:t>
            </a:r>
            <a:r>
              <a:rPr lang="en-GB" sz="1000" dirty="0" smtClean="0"/>
              <a:t> Music Programme: Hands, Feet, Heart and Living on a Prayer</a:t>
            </a:r>
          </a:p>
        </p:txBody>
      </p:sp>
      <p:sp>
        <p:nvSpPr>
          <p:cNvPr id="61" name="Google Shape;61;p13"/>
          <p:cNvSpPr/>
          <p:nvPr/>
        </p:nvSpPr>
        <p:spPr>
          <a:xfrm>
            <a:off x="6791739" y="2039565"/>
            <a:ext cx="2049226" cy="838785"/>
          </a:xfrm>
          <a:prstGeom prst="roundRect">
            <a:avLst>
              <a:gd name="adj" fmla="val 16667"/>
            </a:avLst>
          </a:prstGeom>
          <a:solidFill>
            <a:srgbClr val="674EA7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just"/>
            <a:r>
              <a:rPr lang="en-GB" sz="1000" dirty="0">
                <a:solidFill>
                  <a:schemeClr val="dk1"/>
                </a:solidFill>
              </a:rPr>
              <a:t>J</a:t>
            </a:r>
            <a:r>
              <a:rPr lang="en-GB" sz="1000" b="1" dirty="0" smtClean="0">
                <a:solidFill>
                  <a:schemeClr val="dk1"/>
                </a:solidFill>
              </a:rPr>
              <a:t>igsaw/PSHE – Dreams and Goals: </a:t>
            </a:r>
            <a:r>
              <a:rPr lang="en-GB" sz="1000" dirty="0"/>
              <a:t>Aspirations, how to achieve goals and understanding the emotions that go with </a:t>
            </a:r>
            <a:r>
              <a:rPr lang="en-GB" sz="1000" dirty="0" smtClean="0"/>
              <a:t>this</a:t>
            </a:r>
            <a:r>
              <a:rPr lang="en-GB" sz="900" dirty="0" smtClean="0"/>
              <a:t>.</a:t>
            </a:r>
            <a:r>
              <a:rPr lang="en-GB" sz="900" b="1" dirty="0" smtClean="0">
                <a:solidFill>
                  <a:schemeClr val="dk1"/>
                </a:solidFill>
              </a:rPr>
              <a:t> </a:t>
            </a:r>
            <a:endParaRPr sz="900" dirty="0">
              <a:solidFill>
                <a:schemeClr val="dk1"/>
              </a:solidFill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44077" y="3710609"/>
            <a:ext cx="3266366" cy="1324103"/>
          </a:xfrm>
          <a:prstGeom prst="roundRect">
            <a:avLst>
              <a:gd name="adj" fmla="val 16667"/>
            </a:avLst>
          </a:prstGeom>
          <a:solidFill>
            <a:srgbClr val="CC0000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 smtClean="0">
                <a:solidFill>
                  <a:schemeClr val="dk1"/>
                </a:solidFill>
              </a:rPr>
              <a:t>Maths: </a:t>
            </a:r>
            <a:r>
              <a:rPr lang="en" sz="1000" dirty="0" smtClean="0">
                <a:solidFill>
                  <a:schemeClr val="dk1"/>
                </a:solidFill>
              </a:rPr>
              <a:t>Year 1 and 2: To continue with addition and subtraction.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>
                <a:solidFill>
                  <a:schemeClr val="dk1"/>
                </a:solidFill>
              </a:rPr>
              <a:t>M</a:t>
            </a:r>
            <a:r>
              <a:rPr lang="en" sz="1000" dirty="0" smtClean="0">
                <a:solidFill>
                  <a:schemeClr val="dk1"/>
                </a:solidFill>
              </a:rPr>
              <a:t>easurement: Time and Mass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 smtClean="0">
                <a:solidFill>
                  <a:schemeClr val="dk1"/>
                </a:solidFill>
              </a:rPr>
              <a:t>Fraction, Geometry, Multiplication and Division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dirty="0" smtClean="0">
                <a:solidFill>
                  <a:schemeClr val="dk1"/>
                </a:solidFill>
              </a:rPr>
              <a:t>Year R: NCETM Mastering Number: subitising, counting and composition of numbers to 5. Begin to explore 6 and 7. White Rose Maths planning:</a:t>
            </a:r>
            <a:endParaRPr sz="1000" dirty="0">
              <a:solidFill>
                <a:schemeClr val="dk1"/>
              </a:solidFill>
            </a:endParaRPr>
          </a:p>
        </p:txBody>
      </p:sp>
      <p:sp>
        <p:nvSpPr>
          <p:cNvPr id="64" name="Google Shape;64;p13"/>
          <p:cNvSpPr/>
          <p:nvPr/>
        </p:nvSpPr>
        <p:spPr>
          <a:xfrm>
            <a:off x="3268383" y="321279"/>
            <a:ext cx="2881926" cy="1889294"/>
          </a:xfrm>
          <a:prstGeom prst="ellipse">
            <a:avLst/>
          </a:prstGeom>
          <a:solidFill>
            <a:srgbClr val="00B050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 smtClean="0">
                <a:solidFill>
                  <a:schemeClr val="lt1"/>
                </a:solidFill>
              </a:rPr>
              <a:t>Robins</a:t>
            </a:r>
            <a:endParaRPr b="1" dirty="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>
                <a:solidFill>
                  <a:schemeClr val="lt1"/>
                </a:solidFill>
              </a:rPr>
              <a:t>Class</a:t>
            </a:r>
            <a:endParaRPr b="1" dirty="0">
              <a:solidFill>
                <a:schemeClr val="lt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b="1" dirty="0" smtClean="0">
                <a:solidFill>
                  <a:schemeClr val="lt1"/>
                </a:solidFill>
              </a:rPr>
              <a:t>Spring  </a:t>
            </a:r>
            <a:r>
              <a:rPr lang="en" b="1" dirty="0">
                <a:solidFill>
                  <a:schemeClr val="lt1"/>
                </a:solidFill>
              </a:rPr>
              <a:t>Term </a:t>
            </a:r>
            <a:r>
              <a:rPr lang="en" b="1" dirty="0" smtClean="0">
                <a:solidFill>
                  <a:schemeClr val="lt1"/>
                </a:solidFill>
              </a:rPr>
              <a:t>1 2025</a:t>
            </a:r>
            <a:endParaRPr dirty="0">
              <a:solidFill>
                <a:schemeClr val="lt1"/>
              </a:solidFill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7554938" y="4303643"/>
            <a:ext cx="1462963" cy="731069"/>
          </a:xfrm>
          <a:prstGeom prst="roundRect">
            <a:avLst>
              <a:gd name="adj" fmla="val 16667"/>
            </a:avLst>
          </a:prstGeom>
          <a:solidFill>
            <a:srgbClr val="A64D79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 dirty="0" smtClean="0">
                <a:solidFill>
                  <a:schemeClr val="dk1"/>
                </a:solidFill>
              </a:rPr>
              <a:t>Safeguarding</a:t>
            </a:r>
            <a:endParaRPr sz="1000" b="1" dirty="0">
              <a:solidFill>
                <a:schemeClr val="dk1"/>
              </a:solidFill>
            </a:endParaRPr>
          </a:p>
          <a:p>
            <a:pPr lvl="0" algn="ctr"/>
            <a:r>
              <a:rPr lang="en-GB" sz="1000" dirty="0" smtClean="0"/>
              <a:t>Nutrition- creating a healthy lunch box.</a:t>
            </a:r>
            <a:endParaRPr sz="1000" dirty="0"/>
          </a:p>
        </p:txBody>
      </p:sp>
      <p:sp>
        <p:nvSpPr>
          <p:cNvPr id="66" name="Google Shape;66;p13"/>
          <p:cNvSpPr/>
          <p:nvPr/>
        </p:nvSpPr>
        <p:spPr>
          <a:xfrm>
            <a:off x="7554938" y="2962275"/>
            <a:ext cx="1477711" cy="1132647"/>
          </a:xfrm>
          <a:prstGeom prst="roundRect">
            <a:avLst>
              <a:gd name="adj" fmla="val 50000"/>
            </a:avLst>
          </a:prstGeom>
          <a:solidFill>
            <a:srgbClr val="F1C23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 b="1" dirty="0" smtClean="0">
                <a:solidFill>
                  <a:schemeClr val="dk1"/>
                </a:solidFill>
              </a:rPr>
              <a:t>RE: Specialness - </a:t>
            </a:r>
            <a:endParaRPr sz="1000" b="1" dirty="0">
              <a:solidFill>
                <a:schemeClr val="dk1"/>
              </a:solidFill>
            </a:endParaRPr>
          </a:p>
          <a:p>
            <a:pPr lvl="0" algn="just">
              <a:buClr>
                <a:schemeClr val="dk1"/>
              </a:buClr>
              <a:buSzPts val="1100"/>
            </a:pPr>
            <a:r>
              <a:rPr lang="en-GB" sz="1000" dirty="0" smtClean="0">
                <a:solidFill>
                  <a:schemeClr val="dk1"/>
                </a:solidFill>
              </a:rPr>
              <a:t> What is special to Hindus?</a:t>
            </a:r>
          </a:p>
        </p:txBody>
      </p:sp>
      <p:sp>
        <p:nvSpPr>
          <p:cNvPr id="15" name="Google Shape;56;p13"/>
          <p:cNvSpPr/>
          <p:nvPr/>
        </p:nvSpPr>
        <p:spPr>
          <a:xfrm>
            <a:off x="3863009" y="3273287"/>
            <a:ext cx="3595315" cy="1767064"/>
          </a:xfrm>
          <a:prstGeom prst="roundRect">
            <a:avLst>
              <a:gd name="adj" fmla="val 16667"/>
            </a:avLst>
          </a:prstGeom>
          <a:solidFill>
            <a:schemeClr val="accent6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b="1" dirty="0" smtClean="0">
                <a:solidFill>
                  <a:schemeClr val="dk1"/>
                </a:solidFill>
              </a:rPr>
              <a:t>English  Year 1 and 2: </a:t>
            </a:r>
            <a:r>
              <a:rPr lang="en-GB" sz="1000" dirty="0" smtClean="0">
                <a:solidFill>
                  <a:schemeClr val="dk1"/>
                </a:solidFill>
              </a:rPr>
              <a:t>Text Oliver’s vegetables by Vivian French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dirty="0" smtClean="0">
                <a:solidFill>
                  <a:schemeClr val="dk1"/>
                </a:solidFill>
              </a:rPr>
              <a:t>Text 2: The Rainbow Bear by Michael </a:t>
            </a:r>
            <a:r>
              <a:rPr lang="en-GB" sz="1000" dirty="0" err="1" smtClean="0">
                <a:solidFill>
                  <a:schemeClr val="dk1"/>
                </a:solidFill>
              </a:rPr>
              <a:t>Morpurgo</a:t>
            </a:r>
            <a:r>
              <a:rPr lang="en-GB" sz="1000" dirty="0" smtClean="0">
                <a:solidFill>
                  <a:schemeClr val="dk1"/>
                </a:solidFill>
              </a:rPr>
              <a:t>. </a:t>
            </a:r>
            <a:r>
              <a:rPr lang="en-GB" sz="1000" dirty="0" smtClean="0"/>
              <a:t>Skills: letter writing and descriptive writing</a:t>
            </a:r>
            <a:endParaRPr lang="en-GB" sz="1000" dirty="0" smtClean="0">
              <a:solidFill>
                <a:schemeClr val="dk1"/>
              </a:solidFill>
            </a:endParaRPr>
          </a:p>
          <a:p>
            <a:pPr lvl="0">
              <a:buClr>
                <a:schemeClr val="dk1"/>
              </a:buClr>
              <a:buSzPts val="1100"/>
            </a:pPr>
            <a:r>
              <a:rPr lang="en-GB" sz="1000" dirty="0" smtClean="0">
                <a:solidFill>
                  <a:schemeClr val="dk1"/>
                </a:solidFill>
              </a:rPr>
              <a:t>Little </a:t>
            </a:r>
            <a:r>
              <a:rPr lang="en-GB" sz="1000" dirty="0" err="1" smtClean="0">
                <a:solidFill>
                  <a:schemeClr val="dk1"/>
                </a:solidFill>
              </a:rPr>
              <a:t>Wandle</a:t>
            </a:r>
            <a:r>
              <a:rPr lang="en-GB" sz="1000" dirty="0" smtClean="0">
                <a:solidFill>
                  <a:schemeClr val="dk1"/>
                </a:solidFill>
              </a:rPr>
              <a:t> Phonics and Spelling programme.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 dirty="0" smtClean="0">
                <a:solidFill>
                  <a:schemeClr val="dk1"/>
                </a:solidFill>
              </a:rPr>
              <a:t>Year R – Text: Jack and the Beanstalk, The Little Red </a:t>
            </a:r>
            <a:r>
              <a:rPr lang="en-GB" sz="1000" dirty="0" smtClean="0">
                <a:solidFill>
                  <a:schemeClr val="dk1"/>
                </a:solidFill>
              </a:rPr>
              <a:t>Hen</a:t>
            </a:r>
            <a:r>
              <a:rPr lang="en-GB" sz="1000" smtClean="0">
                <a:solidFill>
                  <a:schemeClr val="dk1"/>
                </a:solidFill>
              </a:rPr>
              <a:t>, </a:t>
            </a:r>
            <a:r>
              <a:rPr lang="en-GB" sz="1000">
                <a:solidFill>
                  <a:schemeClr val="dk1"/>
                </a:solidFill>
              </a:rPr>
              <a:t>J</a:t>
            </a:r>
            <a:r>
              <a:rPr lang="en-GB" sz="1000" smtClean="0">
                <a:solidFill>
                  <a:schemeClr val="dk1"/>
                </a:solidFill>
              </a:rPr>
              <a:t>asper’s Beanstalk</a:t>
            </a:r>
            <a:endParaRPr sz="1000" dirty="0">
              <a:solidFill>
                <a:schemeClr val="dk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63617" y="159028"/>
            <a:ext cx="1897049" cy="7307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smtClean="0"/>
              <a:t>Food</a:t>
            </a:r>
            <a:endParaRPr lang="en-GB" sz="3600" b="1" dirty="0"/>
          </a:p>
        </p:txBody>
      </p:sp>
      <p:sp>
        <p:nvSpPr>
          <p:cNvPr id="3" name="Oval 2"/>
          <p:cNvSpPr/>
          <p:nvPr/>
        </p:nvSpPr>
        <p:spPr>
          <a:xfrm>
            <a:off x="112644" y="879761"/>
            <a:ext cx="2915478" cy="11319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>
                <a:solidFill>
                  <a:schemeClr val="tx1"/>
                </a:solidFill>
              </a:rPr>
              <a:t>Art </a:t>
            </a:r>
            <a:r>
              <a:rPr lang="en-GB" sz="1100" b="1" dirty="0" smtClean="0">
                <a:solidFill>
                  <a:schemeClr val="tx1"/>
                </a:solidFill>
              </a:rPr>
              <a:t>and </a:t>
            </a:r>
            <a:r>
              <a:rPr lang="en-GB" sz="900" b="1" dirty="0" smtClean="0">
                <a:solidFill>
                  <a:schemeClr val="tx1"/>
                </a:solidFill>
              </a:rPr>
              <a:t>Design</a:t>
            </a:r>
            <a:r>
              <a:rPr lang="en-GB" sz="900" dirty="0" smtClean="0">
                <a:solidFill>
                  <a:schemeClr val="tx1"/>
                </a:solidFill>
              </a:rPr>
              <a:t>: </a:t>
            </a:r>
            <a:r>
              <a:rPr lang="en-GB" sz="1000" dirty="0" smtClean="0">
                <a:solidFill>
                  <a:schemeClr val="tx1"/>
                </a:solidFill>
              </a:rPr>
              <a:t>To explore textures. Look at Van Gogh’s Wheatfield painting and to design own farm scene using simple shapes to make a collage.</a:t>
            </a:r>
            <a:endParaRPr lang="en-GB" sz="1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2996</TotalTime>
  <Words>295</Words>
  <Application>Microsoft Office PowerPoint</Application>
  <PresentationFormat>On-screen Show (16:9)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Pole</dc:creator>
  <cp:lastModifiedBy>Helen Silver</cp:lastModifiedBy>
  <cp:revision>48</cp:revision>
  <dcterms:modified xsi:type="dcterms:W3CDTF">2024-12-16T14:24:24Z</dcterms:modified>
</cp:coreProperties>
</file>