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5143500" type="screen16x9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5592"/>
    <a:srgbClr val="E3B3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45" autoAdjust="0"/>
    <p:restoredTop sz="94660" autoAdjust="0"/>
  </p:normalViewPr>
  <p:slideViewPr>
    <p:cSldViewPr snapToGrid="0">
      <p:cViewPr varScale="1">
        <p:scale>
          <a:sx n="83" d="100"/>
          <a:sy n="83" d="100"/>
        </p:scale>
        <p:origin x="1728" y="6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84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EC73FA-0169-42DA-8F7B-3E53E38B3D6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71AFAF-F42E-4314-BFCC-309311893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119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50" y="857250"/>
            <a:ext cx="5143500" cy="3429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16659" y="-127322"/>
            <a:ext cx="13422737" cy="5762705"/>
          </a:xfrm>
          <a:prstGeom prst="rect">
            <a:avLst/>
          </a:prstGeom>
        </p:spPr>
      </p:pic>
      <p:sp>
        <p:nvSpPr>
          <p:cNvPr id="55" name="Google Shape;55;p13"/>
          <p:cNvSpPr txBox="1"/>
          <p:nvPr/>
        </p:nvSpPr>
        <p:spPr>
          <a:xfrm>
            <a:off x="564650" y="390125"/>
            <a:ext cx="1611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13"/>
          <p:cNvSpPr/>
          <p:nvPr/>
        </p:nvSpPr>
        <p:spPr>
          <a:xfrm>
            <a:off x="-305003" y="1382873"/>
            <a:ext cx="1748739" cy="1556324"/>
          </a:xfrm>
          <a:prstGeom prst="roundRect">
            <a:avLst>
              <a:gd name="adj" fmla="val 40570"/>
            </a:avLst>
          </a:prstGeom>
          <a:solidFill>
            <a:srgbClr val="FF00FF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GB" sz="105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PE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: We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will be improving 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our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gymnastic 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skills and ball skills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in Year 1 and 2.</a:t>
            </a:r>
          </a:p>
          <a:p>
            <a:pPr lvl="0" algn="just"/>
            <a:r>
              <a:rPr lang="en-GB" sz="800" dirty="0">
                <a:latin typeface="Comic Sans MS" panose="030F0702030302020204" pitchFamily="66" charset="0"/>
              </a:rPr>
              <a:t>In Year R will  be working on our sending and receiving skills and improving our core stability</a:t>
            </a:r>
            <a:r>
              <a:rPr lang="en-GB" sz="800" dirty="0"/>
              <a:t>.</a:t>
            </a:r>
          </a:p>
          <a:p>
            <a:endParaRPr lang="en" sz="800" b="1" dirty="0" smtClean="0">
              <a:solidFill>
                <a:schemeClr val="dk1"/>
              </a:solidFill>
            </a:endParaRPr>
          </a:p>
        </p:txBody>
      </p:sp>
      <p:sp>
        <p:nvSpPr>
          <p:cNvPr id="59" name="Google Shape;59;p13"/>
          <p:cNvSpPr/>
          <p:nvPr/>
        </p:nvSpPr>
        <p:spPr>
          <a:xfrm rot="10800000" flipV="1">
            <a:off x="6522720" y="345440"/>
            <a:ext cx="2621280" cy="1510453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sz="800" b="1" dirty="0">
                <a:solidFill>
                  <a:schemeClr val="dk1"/>
                </a:solidFill>
                <a:latin typeface="Comic Sans MS" panose="030F0702030302020204" pitchFamily="66" charset="0"/>
              </a:rPr>
              <a:t>Art</a:t>
            </a:r>
            <a:r>
              <a:rPr lang="en-GB" sz="800" b="1" dirty="0">
                <a:solidFill>
                  <a:schemeClr val="dk1"/>
                </a:solidFill>
                <a:latin typeface="Comic Sans MS" panose="030F0702030302020204" pitchFamily="66" charset="0"/>
              </a:rPr>
              <a:t>:</a:t>
            </a:r>
            <a:r>
              <a:rPr lang="en-GB" sz="800" dirty="0">
                <a:latin typeface="Comic Sans MS" panose="030F0702030302020204" pitchFamily="66" charset="0"/>
              </a:rPr>
              <a:t>.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Create images from a variety of media e.g. photocopies material, fabric, crepe paper , magazines etc.</a:t>
            </a:r>
          </a:p>
          <a:p>
            <a:pPr lvl="0"/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Arrange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and glue materials to different backgrounds.</a:t>
            </a:r>
          </a:p>
          <a:p>
            <a:pPr lvl="0"/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Sort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and group materials for different purposes e.g. colour texture.</a:t>
            </a:r>
          </a:p>
          <a:p>
            <a:pPr lvl="0"/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Fold, crumple, tear and overlap papers </a:t>
            </a:r>
          </a:p>
          <a:p>
            <a:pPr lvl="0"/>
            <a:r>
              <a:rPr lang="en-GB" sz="800" b="1" i="1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Shape </a:t>
            </a:r>
            <a:endParaRPr lang="en-GB" sz="800" b="1" i="1" dirty="0">
              <a:solidFill>
                <a:schemeClr val="dk1"/>
              </a:solidFill>
              <a:latin typeface="Comic Sans MS" panose="030F0702030302020204" pitchFamily="66" charset="0"/>
              <a:ea typeface="Calibri"/>
              <a:cs typeface="Arial" panose="020B0604020202020204" pitchFamily="34" charset="0"/>
              <a:sym typeface="Calibri"/>
            </a:endParaRPr>
          </a:p>
          <a:p>
            <a:pPr lvl="0"/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Create and arrange shapes appropriately </a:t>
            </a:r>
            <a:endParaRPr lang="en-GB" sz="800" b="1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>
              <a:lnSpc>
                <a:spcPct val="105000"/>
              </a:lnSpc>
              <a:spcAft>
                <a:spcPts val="800"/>
              </a:spcAft>
            </a:pPr>
            <a:r>
              <a:rPr lang="en-GB" sz="800" b="1" dirty="0" smtClean="0">
                <a:latin typeface="Comic Sans MS" panose="030F0702030302020204" pitchFamily="66" charset="0"/>
                <a:cs typeface="Arial" panose="020B0604020202020204" pitchFamily="34" charset="0"/>
              </a:rPr>
              <a:t>Vocabulary </a:t>
            </a:r>
            <a:r>
              <a:rPr lang="en-GB" sz="800" b="1" dirty="0">
                <a:latin typeface="Comic Sans MS" panose="030F0702030302020204" pitchFamily="66" charset="0"/>
                <a:cs typeface="Arial" panose="020B0604020202020204" pitchFamily="34" charset="0"/>
              </a:rPr>
              <a:t>– collage, tear, cut</a:t>
            </a:r>
            <a:endParaRPr lang="en-GB" sz="8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-32673" y="132270"/>
            <a:ext cx="2642925" cy="1151768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spcBef>
                <a:spcPts val="800"/>
              </a:spcBef>
            </a:pPr>
            <a:r>
              <a:rPr lang="en-GB" sz="1100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Geography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: 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Locational</a:t>
            </a:r>
            <a:endParaRPr lang="en-GB" sz="800" dirty="0">
              <a:solidFill>
                <a:schemeClr val="dk1"/>
              </a:solidFill>
              <a:latin typeface="Comic Sans MS" panose="030F0702030302020204" pitchFamily="66" charset="0"/>
              <a:ea typeface="Calibri"/>
              <a:cs typeface="Arial" panose="020B0604020202020204" pitchFamily="34" charset="0"/>
              <a:sym typeface="Calibri"/>
            </a:endParaRPr>
          </a:p>
          <a:p>
            <a:pPr lvl="0"/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Identify on a map the four countries and capital cities of the UK.</a:t>
            </a:r>
            <a:endParaRPr lang="en-GB" sz="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>
              <a:lnSpc>
                <a:spcPct val="105000"/>
              </a:lnSpc>
            </a:pPr>
            <a:r>
              <a:rPr lang="en-GB" sz="800" dirty="0">
                <a:latin typeface="Comic Sans MS" panose="030F0702030302020204" pitchFamily="66" charset="0"/>
                <a:cs typeface="Arial" panose="020B0604020202020204" pitchFamily="34" charset="0"/>
              </a:rPr>
              <a:t>Vocabulary – Map, Country, England, Wales, Scotland, Northern Ireland, Capital city, Cardiff, London, Edinburgh, Belfast, UK, United Kingdom, British, Great Britain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</p:txBody>
      </p:sp>
      <p:sp>
        <p:nvSpPr>
          <p:cNvPr id="60" name="Google Shape;60;p13"/>
          <p:cNvSpPr/>
          <p:nvPr/>
        </p:nvSpPr>
        <p:spPr>
          <a:xfrm>
            <a:off x="7200135" y="2330605"/>
            <a:ext cx="1618745" cy="981307"/>
          </a:xfrm>
          <a:prstGeom prst="roundRect">
            <a:avLst>
              <a:gd name="adj" fmla="val 23263"/>
            </a:avLst>
          </a:prstGeom>
          <a:solidFill>
            <a:srgbClr val="6FA8DC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GB" sz="800" b="1" dirty="0" smtClean="0">
                <a:latin typeface="Comic Sans MS" panose="030F0702030302020204" pitchFamily="66" charset="0"/>
              </a:rPr>
              <a:t>Music</a:t>
            </a:r>
            <a:r>
              <a:rPr lang="en-GB" sz="800" b="1" dirty="0">
                <a:latin typeface="Comic Sans MS" panose="030F0702030302020204" pitchFamily="66" charset="0"/>
              </a:rPr>
              <a:t>: </a:t>
            </a:r>
            <a:r>
              <a:rPr lang="en-GB" sz="800" dirty="0">
                <a:latin typeface="Comic Sans MS" panose="030F0702030302020204" pitchFamily="66" charset="0"/>
              </a:rPr>
              <a:t>We will be singing a wide variety of rhymes and </a:t>
            </a:r>
            <a:r>
              <a:rPr lang="en-GB" sz="800" dirty="0" smtClean="0">
                <a:latin typeface="Comic Sans MS" panose="030F0702030302020204" pitchFamily="66" charset="0"/>
              </a:rPr>
              <a:t>action songs </a:t>
            </a:r>
            <a:r>
              <a:rPr lang="en-GB" sz="800" dirty="0">
                <a:latin typeface="Comic Sans MS" panose="030F0702030302020204" pitchFamily="66" charset="0"/>
              </a:rPr>
              <a:t>with an awareness of character and/ or mood and accompanying percussion instruments to our singing</a:t>
            </a:r>
            <a:endParaRPr lang="en-GB" sz="800" b="1" dirty="0" smtClean="0">
              <a:latin typeface="Comic Sans MS" panose="030F0702030302020204" pitchFamily="66" charset="0"/>
            </a:endParaRPr>
          </a:p>
        </p:txBody>
      </p:sp>
      <p:sp>
        <p:nvSpPr>
          <p:cNvPr id="61" name="Google Shape;61;p13"/>
          <p:cNvSpPr/>
          <p:nvPr/>
        </p:nvSpPr>
        <p:spPr>
          <a:xfrm>
            <a:off x="7574091" y="3515360"/>
            <a:ext cx="1458558" cy="508000"/>
          </a:xfrm>
          <a:prstGeom prst="roundRect">
            <a:avLst>
              <a:gd name="adj" fmla="val 16667"/>
            </a:avLst>
          </a:prstGeom>
          <a:solidFill>
            <a:srgbClr val="674EA7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J</a:t>
            </a:r>
            <a:r>
              <a:rPr lang="en-GB" sz="8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igsaw/PSHE: 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Being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me in my world</a:t>
            </a:r>
          </a:p>
          <a:p>
            <a:pPr lvl="0" algn="just"/>
            <a:endParaRPr lang="en-GB" sz="800" b="1" dirty="0" smtClean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134687" y="3311913"/>
            <a:ext cx="2475566" cy="1239768"/>
          </a:xfrm>
          <a:prstGeom prst="roundRect">
            <a:avLst>
              <a:gd name="adj" fmla="val 16667"/>
            </a:avLst>
          </a:prstGeom>
          <a:solidFill>
            <a:srgbClr val="CC000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GB" sz="1000" b="1" dirty="0">
                <a:solidFill>
                  <a:schemeClr val="dk1"/>
                </a:solidFill>
                <a:latin typeface="Comic Sans MS" panose="030F0702030302020204" pitchFamily="66" charset="0"/>
              </a:rPr>
              <a:t>Maths</a:t>
            </a:r>
          </a:p>
          <a:p>
            <a:pPr lvl="0" algn="just"/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In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maths this half-term, Year 1 and 2 will be working on number: 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place value, addition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and subtraction.</a:t>
            </a:r>
          </a:p>
          <a:p>
            <a:pPr lvl="0" algn="just"/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Year R will be working on their </a:t>
            </a:r>
            <a:r>
              <a:rPr lang="en-GB" sz="800" dirty="0" err="1">
                <a:solidFill>
                  <a:schemeClr val="dk1"/>
                </a:solidFill>
                <a:latin typeface="Comic Sans MS" panose="030F0702030302020204" pitchFamily="66" charset="0"/>
              </a:rPr>
              <a:t>subitising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 skills, counting and the composition of numbers up to 5.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7017173" y="4353175"/>
            <a:ext cx="1903307" cy="408478"/>
          </a:xfrm>
          <a:prstGeom prst="roundRect">
            <a:avLst>
              <a:gd name="adj" fmla="val 16667"/>
            </a:avLst>
          </a:prstGeom>
          <a:solidFill>
            <a:srgbClr val="A64D7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9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Safeguarding</a:t>
            </a:r>
            <a:r>
              <a:rPr lang="en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: </a:t>
            </a:r>
            <a:r>
              <a:rPr lang="en" sz="800" dirty="0">
                <a:latin typeface="Comic Sans MS" panose="030F0702030302020204" pitchFamily="66" charset="0"/>
              </a:rPr>
              <a:t>H</a:t>
            </a:r>
            <a:r>
              <a:rPr lang="en" sz="800" dirty="0" smtClean="0">
                <a:latin typeface="Comic Sans MS" panose="030F0702030302020204" pitchFamily="66" charset="0"/>
              </a:rPr>
              <a:t>ealthy </a:t>
            </a:r>
            <a:r>
              <a:rPr lang="en" sz="800" dirty="0">
                <a:latin typeface="Comic Sans MS" panose="030F0702030302020204" pitchFamily="66" charset="0"/>
              </a:rPr>
              <a:t>lifestyles</a:t>
            </a:r>
            <a:endParaRPr lang="en" sz="1000" dirty="0" smtClean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64" name="Google Shape;64;p13"/>
          <p:cNvSpPr/>
          <p:nvPr/>
        </p:nvSpPr>
        <p:spPr>
          <a:xfrm rot="10800000" flipV="1">
            <a:off x="3389316" y="513321"/>
            <a:ext cx="1909795" cy="977210"/>
          </a:xfrm>
          <a:prstGeom prst="ellipse">
            <a:avLst/>
          </a:prstGeom>
          <a:solidFill>
            <a:schemeClr val="accent4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 smtClean="0">
                <a:solidFill>
                  <a:schemeClr val="lt1"/>
                </a:solidFill>
                <a:latin typeface="Comic Sans MS" panose="030F0702030302020204" pitchFamily="66" charset="0"/>
              </a:rPr>
              <a:t>Robins</a:t>
            </a:r>
            <a:endParaRPr b="1" dirty="0">
              <a:solidFill>
                <a:schemeClr val="lt1"/>
              </a:solidFill>
              <a:latin typeface="Comic Sans MS" panose="030F0702030302020204" pitchFamily="66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>
                <a:solidFill>
                  <a:schemeClr val="lt1"/>
                </a:solidFill>
                <a:latin typeface="Comic Sans MS" panose="030F0702030302020204" pitchFamily="66" charset="0"/>
              </a:rPr>
              <a:t>Class</a:t>
            </a:r>
            <a:endParaRPr b="1" dirty="0">
              <a:solidFill>
                <a:schemeClr val="lt1"/>
              </a:solidFill>
              <a:latin typeface="Comic Sans MS" panose="030F0702030302020204" pitchFamily="66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 smtClean="0">
                <a:solidFill>
                  <a:schemeClr val="lt1"/>
                </a:solidFill>
                <a:latin typeface="Comic Sans MS" panose="030F0702030302020204" pitchFamily="66" charset="0"/>
              </a:rPr>
              <a:t>Autumn </a:t>
            </a:r>
            <a:r>
              <a:rPr lang="en" b="1" dirty="0">
                <a:solidFill>
                  <a:schemeClr val="lt1"/>
                </a:solidFill>
                <a:latin typeface="Comic Sans MS" panose="030F0702030302020204" pitchFamily="66" charset="0"/>
              </a:rPr>
              <a:t>Term </a:t>
            </a:r>
            <a:r>
              <a:rPr lang="en" b="1" dirty="0" smtClean="0">
                <a:solidFill>
                  <a:schemeClr val="lt1"/>
                </a:solidFill>
                <a:latin typeface="Comic Sans MS" panose="030F0702030302020204" pitchFamily="66" charset="0"/>
              </a:rPr>
              <a:t>1 2024</a:t>
            </a:r>
            <a:endParaRPr b="1" dirty="0">
              <a:solidFill>
                <a:schemeClr val="lt1"/>
              </a:solidFill>
              <a:latin typeface="Comic Sans MS" panose="030F0702030302020204" pitchFamily="66" charset="0"/>
            </a:endParaRPr>
          </a:p>
        </p:txBody>
      </p:sp>
      <p:sp>
        <p:nvSpPr>
          <p:cNvPr id="66" name="Google Shape;66;p13"/>
          <p:cNvSpPr/>
          <p:nvPr/>
        </p:nvSpPr>
        <p:spPr>
          <a:xfrm>
            <a:off x="-2190757" y="197777"/>
            <a:ext cx="1462963" cy="1185096"/>
          </a:xfrm>
          <a:prstGeom prst="roundRect">
            <a:avLst>
              <a:gd name="adj" fmla="val 50000"/>
            </a:avLst>
          </a:prstGeom>
          <a:solidFill>
            <a:srgbClr val="F1C23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GB" sz="1000" b="1" dirty="0" smtClean="0"/>
              <a:t>RE: Creation</a:t>
            </a:r>
            <a:r>
              <a:rPr lang="en-GB" sz="1000" dirty="0" smtClean="0"/>
              <a:t> </a:t>
            </a:r>
            <a:r>
              <a:rPr lang="en-GB" sz="1000" dirty="0"/>
              <a:t>Why is the word ‘God’ important to Christians?</a:t>
            </a:r>
            <a:endParaRPr lang="en-GB" sz="1000" dirty="0" smtClean="0">
              <a:solidFill>
                <a:schemeClr val="dk1"/>
              </a:solidFill>
            </a:endParaRPr>
          </a:p>
        </p:txBody>
      </p:sp>
      <p:sp>
        <p:nvSpPr>
          <p:cNvPr id="15" name="Google Shape;56;p13"/>
          <p:cNvSpPr/>
          <p:nvPr/>
        </p:nvSpPr>
        <p:spPr>
          <a:xfrm>
            <a:off x="4951307" y="2421922"/>
            <a:ext cx="2192443" cy="1705443"/>
          </a:xfrm>
          <a:prstGeom prst="roundRect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GB" sz="800" b="1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Science: 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Observe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changes over time and, with guidance, begin to notice patterns and relationships.</a:t>
            </a:r>
          </a:p>
          <a:p>
            <a:pPr lvl="0"/>
            <a:endParaRPr lang="en-GB" sz="800" b="1" dirty="0">
              <a:solidFill>
                <a:schemeClr val="dk1"/>
              </a:solidFill>
              <a:latin typeface="Comic Sans MS" panose="030F0702030302020204" pitchFamily="66" charset="0"/>
              <a:ea typeface="Calibri"/>
              <a:cs typeface="Arial" panose="020B0604020202020204" pitchFamily="34" charset="0"/>
              <a:sym typeface="Calibri"/>
            </a:endParaRPr>
          </a:p>
          <a:p>
            <a:pPr lvl="0"/>
            <a:r>
              <a:rPr lang="en-GB" sz="800" b="1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Identifying, grouping and classifying.</a:t>
            </a:r>
          </a:p>
          <a:p>
            <a:pPr lvl="0"/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Use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simple features to</a:t>
            </a:r>
          </a:p>
          <a:p>
            <a:pPr lvl="0"/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Arial" panose="020B0604020202020204" pitchFamily="34" charset="0"/>
                <a:sym typeface="Calibri"/>
              </a:rPr>
              <a:t>compare objects, materials and living things and, with help, decide how to sort and group them.</a:t>
            </a:r>
          </a:p>
          <a:p>
            <a:r>
              <a:rPr lang="en-GB" sz="800" b="1" dirty="0">
                <a:latin typeface="Comic Sans MS" panose="030F0702030302020204" pitchFamily="66" charset="0"/>
                <a:cs typeface="Arial" panose="020B0604020202020204" pitchFamily="34" charset="0"/>
              </a:rPr>
              <a:t>Vocabulary – Baby, adult, offspring, human, animal</a:t>
            </a:r>
            <a:endParaRPr lang="en-GB" sz="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/>
            <a:endParaRPr lang="en-GB" sz="800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19" name="Google Shape;66;p13"/>
          <p:cNvSpPr/>
          <p:nvPr/>
        </p:nvSpPr>
        <p:spPr>
          <a:xfrm>
            <a:off x="1638205" y="1232450"/>
            <a:ext cx="1615479" cy="424915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GB" sz="800" b="1" dirty="0" smtClean="0">
                <a:latin typeface="Comic Sans MS" panose="030F0702030302020204" pitchFamily="66" charset="0"/>
              </a:rPr>
              <a:t>Computing:</a:t>
            </a:r>
          </a:p>
          <a:p>
            <a:r>
              <a:rPr lang="en-GB" sz="800" b="1" dirty="0" smtClean="0"/>
              <a:t> </a:t>
            </a:r>
            <a:r>
              <a:rPr lang="en-GB" sz="800" dirty="0" smtClean="0">
                <a:latin typeface="Comic Sans MS" panose="030F0702030302020204" pitchFamily="66" charset="0"/>
              </a:rPr>
              <a:t>Multi-media</a:t>
            </a:r>
            <a:endParaRPr lang="en-GB" sz="800" dirty="0">
              <a:latin typeface="Comic Sans MS" panose="030F0702030302020204" pitchFamily="66" charset="0"/>
            </a:endParaRPr>
          </a:p>
          <a:p>
            <a:r>
              <a:rPr lang="en-GB" sz="800" dirty="0">
                <a:latin typeface="Comic Sans MS" panose="030F0702030302020204" pitchFamily="66" charset="0"/>
              </a:rPr>
              <a:t> </a:t>
            </a:r>
            <a:r>
              <a:rPr lang="en-GB" sz="800" dirty="0" smtClean="0">
                <a:latin typeface="Comic Sans MS" panose="030F0702030302020204" pitchFamily="66" charset="0"/>
              </a:rPr>
              <a:t>Digital </a:t>
            </a:r>
            <a:r>
              <a:rPr lang="en-GB" sz="800" dirty="0">
                <a:latin typeface="Comic Sans MS" panose="030F0702030302020204" pitchFamily="66" charset="0"/>
              </a:rPr>
              <a:t>photography </a:t>
            </a:r>
            <a:endParaRPr lang="en-GB" sz="800" dirty="0" smtClean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10252" y="0"/>
            <a:ext cx="3675401" cy="483923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b="1" dirty="0" smtClean="0">
                <a:latin typeface="Comic Sans MS" panose="030F0702030302020204" pitchFamily="66" charset="0"/>
              </a:rPr>
              <a:t>All About ME!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640871" y="1648534"/>
            <a:ext cx="1687381" cy="5910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Concept: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Remembering</a:t>
            </a:r>
          </a:p>
        </p:txBody>
      </p:sp>
      <p:sp>
        <p:nvSpPr>
          <p:cNvPr id="6" name="Oval 5"/>
          <p:cNvSpPr/>
          <p:nvPr/>
        </p:nvSpPr>
        <p:spPr>
          <a:xfrm>
            <a:off x="2021959" y="1605777"/>
            <a:ext cx="2557553" cy="170613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1100"/>
            </a:pPr>
            <a:r>
              <a:rPr lang="en-GB" sz="8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English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: YR,1 and 2: 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Will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be following the Little </a:t>
            </a:r>
            <a:r>
              <a:rPr lang="en-GB" sz="800" dirty="0" err="1">
                <a:solidFill>
                  <a:schemeClr val="dk1"/>
                </a:solidFill>
                <a:latin typeface="Comic Sans MS" panose="030F0702030302020204" pitchFamily="66" charset="0"/>
              </a:rPr>
              <a:t>Wandle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 Phonics and spelling programme.</a:t>
            </a:r>
          </a:p>
          <a:p>
            <a:pPr lvl="0" algn="ctr">
              <a:buClr>
                <a:schemeClr val="dk1"/>
              </a:buClr>
              <a:buSzPts val="1100"/>
            </a:pP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Y1 and 2: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will be 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writing information lists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and a description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. </a:t>
            </a:r>
            <a:r>
              <a:rPr lang="en-GB" sz="800" dirty="0">
                <a:solidFill>
                  <a:schemeClr val="dk1"/>
                </a:solidFill>
                <a:latin typeface="Comic Sans MS" panose="030F0702030302020204" pitchFamily="66" charset="0"/>
              </a:rPr>
              <a:t>We will be looking at using capital letters and full stops correctly as well as </a:t>
            </a: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using adjectives in our writing</a:t>
            </a:r>
          </a:p>
          <a:p>
            <a:pPr lvl="0" algn="ctr">
              <a:buClr>
                <a:schemeClr val="dk1"/>
              </a:buClr>
              <a:buSzPts val="1100"/>
            </a:pPr>
            <a:r>
              <a:rPr lang="en-GB" sz="8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Texts: Q Pootle 5, Little Red</a:t>
            </a:r>
            <a:endParaRPr lang="en-GB" sz="800" dirty="0">
              <a:solidFill>
                <a:schemeClr val="dk1"/>
              </a:solidFill>
              <a:latin typeface="Comic Sans MS" panose="030F0702030302020204" pitchFamily="66" charset="0"/>
            </a:endParaRPr>
          </a:p>
          <a:p>
            <a:endParaRPr lang="en-GB" sz="9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-3095001" y="1707972"/>
            <a:ext cx="2205747" cy="18073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800" b="1" dirty="0" smtClean="0">
                <a:solidFill>
                  <a:schemeClr val="tx1"/>
                </a:solidFill>
              </a:rPr>
              <a:t>History</a:t>
            </a:r>
            <a:r>
              <a:rPr lang="en-GB" sz="9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: </a:t>
            </a:r>
            <a:r>
              <a:rPr lang="en-GB" sz="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Changes </a:t>
            </a:r>
            <a:r>
              <a:rPr lang="en-GB" sz="900" dirty="0">
                <a:solidFill>
                  <a:schemeClr val="tx1"/>
                </a:solidFill>
                <a:latin typeface="Comic Sans MS" panose="030F0702030302020204" pitchFamily="66" charset="0"/>
              </a:rPr>
              <a:t>in living memory</a:t>
            </a:r>
          </a:p>
          <a:p>
            <a:pPr lvl="0">
              <a:spcBef>
                <a:spcPts val="800"/>
              </a:spcBef>
              <a:buClr>
                <a:schemeClr val="dk1"/>
              </a:buClr>
              <a:buSzPts val="1100"/>
            </a:pPr>
            <a:r>
              <a:rPr lang="en-GB" sz="900" b="1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Chronological Understanding</a:t>
            </a:r>
          </a:p>
          <a:p>
            <a:pPr lvl="0">
              <a:buClr>
                <a:schemeClr val="dk1"/>
              </a:buClr>
              <a:buSzPts val="1100"/>
            </a:pPr>
            <a:r>
              <a:rPr lang="en-GB" sz="900" b="1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Recount </a:t>
            </a:r>
            <a:r>
              <a:rPr lang="en-GB" sz="9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parts of stories and memories about the past</a:t>
            </a:r>
            <a:endParaRPr lang="en-GB" sz="900" b="1" dirty="0">
              <a:solidFill>
                <a:schemeClr val="dk1"/>
              </a:solidFill>
              <a:latin typeface="Comic Sans MS" panose="030F0702030302020204" pitchFamily="66" charset="0"/>
              <a:ea typeface="Calibri"/>
              <a:cs typeface="Calibri"/>
              <a:sym typeface="Calibri"/>
            </a:endParaRPr>
          </a:p>
          <a:p>
            <a:pPr lvl="0">
              <a:buClr>
                <a:schemeClr val="dk1"/>
              </a:buClr>
              <a:buSzPts val="1100"/>
            </a:pPr>
            <a:r>
              <a:rPr lang="en-GB" sz="900" b="1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Knowledge and understanding of past events, people and changes in the past</a:t>
            </a:r>
          </a:p>
          <a:p>
            <a:pPr lvl="0">
              <a:buClr>
                <a:schemeClr val="dk1"/>
              </a:buClr>
              <a:buSzPts val="1100"/>
            </a:pPr>
            <a:r>
              <a:rPr lang="en-GB" sz="900" b="1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Tell </a:t>
            </a:r>
            <a:r>
              <a:rPr lang="en-GB" sz="9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the difference between past and present in own and other people’s lives.</a:t>
            </a:r>
            <a:endParaRPr lang="en-GB" sz="900" b="1" dirty="0">
              <a:solidFill>
                <a:schemeClr val="dk1"/>
              </a:solidFill>
              <a:latin typeface="Comic Sans MS" panose="030F0702030302020204" pitchFamily="66" charset="0"/>
              <a:ea typeface="Calibri"/>
              <a:cs typeface="Calibri"/>
              <a:sym typeface="Calibri"/>
            </a:endParaRPr>
          </a:p>
          <a:p>
            <a:pPr lvl="0">
              <a:buClr>
                <a:schemeClr val="dk1"/>
              </a:buClr>
              <a:buSzPts val="1100"/>
            </a:pPr>
            <a:r>
              <a:rPr lang="en-GB" sz="900" b="1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Historical enquiry</a:t>
            </a:r>
          </a:p>
          <a:p>
            <a:endParaRPr lang="en-GB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5652</TotalTime>
  <Words>432</Words>
  <Application>Microsoft Office PowerPoint</Application>
  <PresentationFormat>On-screen Show (16:9)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Pole</dc:creator>
  <cp:lastModifiedBy>Helen Silver</cp:lastModifiedBy>
  <cp:revision>77</cp:revision>
  <cp:lastPrinted>2024-08-30T09:54:47Z</cp:lastPrinted>
  <dcterms:modified xsi:type="dcterms:W3CDTF">2024-09-05T17:44:15Z</dcterms:modified>
</cp:coreProperties>
</file>