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2" r:id="rId2"/>
    <p:sldId id="257" r:id="rId3"/>
    <p:sldId id="258" r:id="rId4"/>
    <p:sldId id="259" r:id="rId5"/>
    <p:sldId id="261" r:id="rId6"/>
    <p:sldId id="262" r:id="rId7"/>
    <p:sldId id="264" r:id="rId8"/>
    <p:sldId id="265" r:id="rId9"/>
    <p:sldId id="266" r:id="rId10"/>
    <p:sldId id="267" r:id="rId11"/>
    <p:sldId id="269" r:id="rId12"/>
    <p:sldId id="27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0CE"/>
    <a:srgbClr val="BCBB9C"/>
    <a:srgbClr val="74715E"/>
    <a:srgbClr val="A7A7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1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2D0B51-D1E1-41A5-90F6-DCF0E5AC2417}" type="datetimeFigureOut">
              <a:rPr lang="en-US" smtClean="0"/>
              <a:t>3/20/2022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BDB908-8E35-40FD-A3F5-0FB16B67FA21}" type="slidenum">
              <a:rPr lang="en-US" smtClean="0"/>
              <a:t>‹#›</a:t>
            </a:fld>
            <a:endParaRPr lang="en-US"/>
          </a:p>
        </p:txBody>
      </p:sp>
    </p:spTree>
    <p:extLst>
      <p:ext uri="{BB962C8B-B14F-4D97-AF65-F5344CB8AC3E}">
        <p14:creationId xmlns:p14="http://schemas.microsoft.com/office/powerpoint/2010/main" val="4154006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i="1" dirty="0" smtClean="0"/>
              <a:t>Decide who is going to be your partner so you can talk to them. </a:t>
            </a:r>
          </a:p>
          <a:p>
            <a:endParaRPr lang="en-US" dirty="0"/>
          </a:p>
        </p:txBody>
      </p:sp>
      <p:sp>
        <p:nvSpPr>
          <p:cNvPr id="4" name="Slide Number Placeholder 3"/>
          <p:cNvSpPr>
            <a:spLocks noGrp="1"/>
          </p:cNvSpPr>
          <p:nvPr>
            <p:ph type="sldNum" sz="quarter" idx="10"/>
          </p:nvPr>
        </p:nvSpPr>
        <p:spPr/>
        <p:txBody>
          <a:bodyPr/>
          <a:lstStyle/>
          <a:p>
            <a:fld id="{12BDB908-8E35-40FD-A3F5-0FB16B67FA21}" type="slidenum">
              <a:rPr lang="en-US" smtClean="0"/>
              <a:t>1</a:t>
            </a:fld>
            <a:endParaRPr lang="en-US"/>
          </a:p>
        </p:txBody>
      </p:sp>
    </p:spTree>
    <p:extLst>
      <p:ext uri="{BB962C8B-B14F-4D97-AF65-F5344CB8AC3E}">
        <p14:creationId xmlns:p14="http://schemas.microsoft.com/office/powerpoint/2010/main" val="2482759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Allow</a:t>
            </a:r>
            <a:r>
              <a:rPr lang="en-GB" baseline="0" dirty="0" smtClean="0"/>
              <a:t> the children a few moments to talk about the people they love. </a:t>
            </a:r>
            <a:endParaRPr lang="en-US" dirty="0" smtClean="0"/>
          </a:p>
          <a:p>
            <a:endParaRPr lang="en-US" dirty="0"/>
          </a:p>
        </p:txBody>
      </p:sp>
      <p:sp>
        <p:nvSpPr>
          <p:cNvPr id="4" name="Slide Number Placeholder 3"/>
          <p:cNvSpPr>
            <a:spLocks noGrp="1"/>
          </p:cNvSpPr>
          <p:nvPr>
            <p:ph type="sldNum" sz="quarter" idx="10"/>
          </p:nvPr>
        </p:nvSpPr>
        <p:spPr/>
        <p:txBody>
          <a:bodyPr/>
          <a:lstStyle/>
          <a:p>
            <a:fld id="{12BDB908-8E35-40FD-A3F5-0FB16B67FA21}" type="slidenum">
              <a:rPr lang="en-US" smtClean="0"/>
              <a:t>2</a:t>
            </a:fld>
            <a:endParaRPr lang="en-US"/>
          </a:p>
        </p:txBody>
      </p:sp>
    </p:spTree>
    <p:extLst>
      <p:ext uri="{BB962C8B-B14F-4D97-AF65-F5344CB8AC3E}">
        <p14:creationId xmlns:p14="http://schemas.microsoft.com/office/powerpoint/2010/main" val="1515983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are 4 questions on this slide; the first 2 are about God’s love for us and the second 2 are about how we love each other. You don’t need to use all of the questions.</a:t>
            </a:r>
            <a:endParaRPr lang="en-US" dirty="0"/>
          </a:p>
        </p:txBody>
      </p:sp>
      <p:sp>
        <p:nvSpPr>
          <p:cNvPr id="4" name="Slide Number Placeholder 3"/>
          <p:cNvSpPr>
            <a:spLocks noGrp="1"/>
          </p:cNvSpPr>
          <p:nvPr>
            <p:ph type="sldNum" sz="quarter" idx="10"/>
          </p:nvPr>
        </p:nvSpPr>
        <p:spPr/>
        <p:txBody>
          <a:bodyPr/>
          <a:lstStyle/>
          <a:p>
            <a:fld id="{12BDB908-8E35-40FD-A3F5-0FB16B67FA21}" type="slidenum">
              <a:rPr lang="en-US" smtClean="0"/>
              <a:t>11</a:t>
            </a:fld>
            <a:endParaRPr lang="en-US"/>
          </a:p>
        </p:txBody>
      </p:sp>
    </p:spTree>
    <p:extLst>
      <p:ext uri="{BB962C8B-B14F-4D97-AF65-F5344CB8AC3E}">
        <p14:creationId xmlns:p14="http://schemas.microsoft.com/office/powerpoint/2010/main" val="204227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dirty="0" smtClean="0"/>
              <a:t>You may want to light a candle or play some quiet music for the back ground to this. </a:t>
            </a:r>
            <a:r>
              <a:rPr lang="en-GB" baseline="0" dirty="0" smtClean="0"/>
              <a:t>Allow the children plenty of time to think about the people they love using the prompts.</a:t>
            </a:r>
            <a:endParaRPr lang="en-US" dirty="0" smtClean="0"/>
          </a:p>
          <a:p>
            <a:r>
              <a:rPr lang="en-GB" b="1" dirty="0" smtClean="0"/>
              <a:t> </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US" dirty="0"/>
          </a:p>
        </p:txBody>
      </p:sp>
      <p:sp>
        <p:nvSpPr>
          <p:cNvPr id="4" name="Slide Number Placeholder 3"/>
          <p:cNvSpPr>
            <a:spLocks noGrp="1"/>
          </p:cNvSpPr>
          <p:nvPr>
            <p:ph type="sldNum" sz="quarter" idx="10"/>
          </p:nvPr>
        </p:nvSpPr>
        <p:spPr/>
        <p:txBody>
          <a:bodyPr/>
          <a:lstStyle/>
          <a:p>
            <a:fld id="{12BDB908-8E35-40FD-A3F5-0FB16B67FA21}" type="slidenum">
              <a:rPr lang="en-US" smtClean="0"/>
              <a:t>12</a:t>
            </a:fld>
            <a:endParaRPr lang="en-US"/>
          </a:p>
        </p:txBody>
      </p:sp>
    </p:spTree>
    <p:extLst>
      <p:ext uri="{BB962C8B-B14F-4D97-AF65-F5344CB8AC3E}">
        <p14:creationId xmlns:p14="http://schemas.microsoft.com/office/powerpoint/2010/main" val="1296929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F2449F-1424-4898-AA4D-8E623939ED2B}"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3667164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2449F-1424-4898-AA4D-8E623939ED2B}"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62175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F2449F-1424-4898-AA4D-8E623939ED2B}"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2087364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F2449F-1424-4898-AA4D-8E623939ED2B}"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3243611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F2449F-1424-4898-AA4D-8E623939ED2B}" type="datetimeFigureOut">
              <a:rPr lang="en-GB" smtClean="0"/>
              <a:t>20/03/2022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202652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F2449F-1424-4898-AA4D-8E623939ED2B}" type="datetimeFigureOut">
              <a:rPr lang="en-GB" smtClean="0"/>
              <a:t>20/03/2022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1267413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F2449F-1424-4898-AA4D-8E623939ED2B}" type="datetimeFigureOut">
              <a:rPr lang="en-GB" smtClean="0"/>
              <a:t>20/03/2022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3836364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F2449F-1424-4898-AA4D-8E623939ED2B}"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638583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F2449F-1424-4898-AA4D-8E623939ED2B}"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364001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2449F-1424-4898-AA4D-8E623939ED2B}"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2036961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2449F-1424-4898-AA4D-8E623939ED2B}"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1B8B-4D16-4CA6-B712-486AAB6C6B6B}" type="slidenum">
              <a:rPr lang="en-GB" smtClean="0"/>
              <a:t>‹#›</a:t>
            </a:fld>
            <a:endParaRPr lang="en-GB"/>
          </a:p>
        </p:txBody>
      </p:sp>
    </p:spTree>
    <p:extLst>
      <p:ext uri="{BB962C8B-B14F-4D97-AF65-F5344CB8AC3E}">
        <p14:creationId xmlns:p14="http://schemas.microsoft.com/office/powerpoint/2010/main" val="397395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0C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F2449F-1424-4898-AA4D-8E623939ED2B}" type="datetimeFigureOut">
              <a:rPr lang="en-GB" smtClean="0"/>
              <a:t>20/03/2022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4A1B8B-4D16-4CA6-B712-486AAB6C6B6B}" type="slidenum">
              <a:rPr lang="en-GB" smtClean="0"/>
              <a:t>‹#›</a:t>
            </a:fld>
            <a:endParaRPr lang="en-GB"/>
          </a:p>
        </p:txBody>
      </p:sp>
    </p:spTree>
    <p:extLst>
      <p:ext uri="{BB962C8B-B14F-4D97-AF65-F5344CB8AC3E}">
        <p14:creationId xmlns:p14="http://schemas.microsoft.com/office/powerpoint/2010/main" val="4110200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love clip art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392"/>
            <a:ext cx="9199118" cy="57332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Image result for love clip art background"/>
          <p:cNvPicPr>
            <a:picLocks noChangeAspect="1" noChangeArrowheads="1"/>
          </p:cNvPicPr>
          <p:nvPr/>
        </p:nvPicPr>
        <p:blipFill rotWithShape="1">
          <a:blip r:embed="rId3">
            <a:extLst>
              <a:ext uri="{28A0092B-C50C-407E-A947-70E740481C1C}">
                <a14:useLocalDpi xmlns:a14="http://schemas.microsoft.com/office/drawing/2010/main" val="0"/>
              </a:ext>
            </a:extLst>
          </a:blip>
          <a:srcRect t="61543"/>
          <a:stretch/>
        </p:blipFill>
        <p:spPr bwMode="auto">
          <a:xfrm>
            <a:off x="19998" y="4509120"/>
            <a:ext cx="9199118" cy="23488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5536" y="2420888"/>
            <a:ext cx="7292297" cy="1938992"/>
          </a:xfrm>
          <a:prstGeom prst="rect">
            <a:avLst/>
          </a:prstGeom>
          <a:noFill/>
        </p:spPr>
        <p:txBody>
          <a:bodyPr wrap="square" rtlCol="0">
            <a:spAutoFit/>
          </a:bodyPr>
          <a:lstStyle/>
          <a:p>
            <a:r>
              <a:rPr lang="en-GB" sz="6000" b="1" dirty="0" smtClean="0">
                <a:solidFill>
                  <a:srgbClr val="F0F0CE"/>
                </a:solidFill>
                <a:effectLst>
                  <a:outerShdw blurRad="38100" dist="38100" dir="2700000" algn="tl">
                    <a:srgbClr val="000000">
                      <a:alpha val="43137"/>
                    </a:srgbClr>
                  </a:outerShdw>
                </a:effectLst>
              </a:rPr>
              <a:t>Love </a:t>
            </a:r>
          </a:p>
          <a:p>
            <a:r>
              <a:rPr lang="en-GB" sz="6000" b="1" dirty="0" smtClean="0">
                <a:solidFill>
                  <a:srgbClr val="F0F0CE"/>
                </a:solidFill>
                <a:effectLst>
                  <a:outerShdw blurRad="38100" dist="38100" dir="2700000" algn="tl">
                    <a:srgbClr val="000000">
                      <a:alpha val="43137"/>
                    </a:srgbClr>
                  </a:outerShdw>
                </a:effectLst>
              </a:rPr>
              <a:t>Collective Worship</a:t>
            </a:r>
            <a:endParaRPr lang="en-US" sz="6000" b="1" dirty="0">
              <a:solidFill>
                <a:srgbClr val="F0F0CE"/>
              </a:solidFill>
              <a:effectLst>
                <a:outerShdw blurRad="38100" dist="38100" dir="2700000" algn="tl">
                  <a:srgbClr val="000000">
                    <a:alpha val="43137"/>
                  </a:srgbClr>
                </a:outerShdw>
              </a:effectLst>
            </a:endParaRPr>
          </a:p>
        </p:txBody>
      </p:sp>
      <p:sp>
        <p:nvSpPr>
          <p:cNvPr id="3" name="TextBox 2"/>
          <p:cNvSpPr txBox="1"/>
          <p:nvPr/>
        </p:nvSpPr>
        <p:spPr>
          <a:xfrm>
            <a:off x="539552" y="4653136"/>
            <a:ext cx="7760399" cy="461665"/>
          </a:xfrm>
          <a:prstGeom prst="rect">
            <a:avLst/>
          </a:prstGeom>
          <a:noFill/>
        </p:spPr>
        <p:txBody>
          <a:bodyPr wrap="square" rtlCol="0">
            <a:spAutoFit/>
          </a:bodyPr>
          <a:lstStyle/>
          <a:p>
            <a:r>
              <a:rPr lang="en-GB" sz="2400" b="1" dirty="0" smtClean="0"/>
              <a:t>How does Jesus want us to show our love for each other.</a:t>
            </a:r>
            <a:endParaRPr lang="en-US" sz="2400" b="1" dirty="0"/>
          </a:p>
        </p:txBody>
      </p:sp>
    </p:spTree>
    <p:extLst>
      <p:ext uri="{BB962C8B-B14F-4D97-AF65-F5344CB8AC3E}">
        <p14:creationId xmlns:p14="http://schemas.microsoft.com/office/powerpoint/2010/main" val="21097474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23928" y="2276872"/>
            <a:ext cx="4032448" cy="1508105"/>
          </a:xfrm>
          <a:prstGeom prst="rect">
            <a:avLst/>
          </a:prstGeom>
          <a:noFill/>
        </p:spPr>
        <p:txBody>
          <a:bodyPr wrap="square" rtlCol="0">
            <a:spAutoFit/>
          </a:bodyPr>
          <a:lstStyle/>
          <a:p>
            <a:r>
              <a:rPr lang="en-GB" sz="2400" b="1" dirty="0" smtClean="0"/>
              <a:t>Tell your partner all about a person you </a:t>
            </a:r>
            <a:r>
              <a:rPr lang="en-GB" sz="2400" b="1" dirty="0"/>
              <a:t>love? </a:t>
            </a:r>
            <a:endParaRPr lang="en-GB" sz="2400" dirty="0"/>
          </a:p>
          <a:p>
            <a:r>
              <a:rPr lang="en-GB" sz="2400" b="1" dirty="0"/>
              <a:t> </a:t>
            </a:r>
            <a:endParaRPr lang="en-GB" sz="2400" dirty="0"/>
          </a:p>
          <a:p>
            <a:endParaRPr lang="en-GB" sz="20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5" y="1124745"/>
            <a:ext cx="2160241" cy="3099718"/>
          </a:xfrm>
          <a:prstGeom prst="rect">
            <a:avLst/>
          </a:prstGeom>
        </p:spPr>
      </p:pic>
      <p:pic>
        <p:nvPicPr>
          <p:cNvPr id="7170" name="Picture 2" descr="Image result for people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2104" y="3861048"/>
            <a:ext cx="2309647" cy="2301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5365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1840" y="692696"/>
            <a:ext cx="5328592" cy="526297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In Matthew's gospel Jesus tells the disciples this parable.</a:t>
            </a:r>
          </a:p>
          <a:p>
            <a:endParaRPr lang="en-GB" sz="2400" dirty="0"/>
          </a:p>
          <a:p>
            <a:r>
              <a:rPr lang="en-GB" sz="2400" dirty="0" smtClean="0"/>
              <a:t>What </a:t>
            </a:r>
            <a:r>
              <a:rPr lang="en-GB" sz="2400" dirty="0"/>
              <a:t>do you think? Suppose someone has a hundred sheep, and one of them strays, does he not leave the other ninety-nine on the hillside and go in search of the one that strayed? Truly I tell you: if he should find it, he is more delighted over that sheep than the ninety-nine that didn’t </a:t>
            </a:r>
            <a:r>
              <a:rPr lang="en-GB" sz="2400" dirty="0" smtClean="0"/>
              <a:t>stray</a:t>
            </a:r>
            <a:r>
              <a:rPr lang="en-GB" sz="2400" dirty="0"/>
              <a:t>. In the same way, it is not the Father’s will that one of these little ones should be lost.</a:t>
            </a:r>
          </a:p>
          <a:p>
            <a:r>
              <a:rPr lang="en-GB" sz="2400" b="1" dirty="0"/>
              <a:t> </a:t>
            </a:r>
            <a:r>
              <a:rPr lang="en-GB" sz="1400" i="1" dirty="0" smtClean="0"/>
              <a:t>Matthew </a:t>
            </a:r>
            <a:r>
              <a:rPr lang="en-GB" sz="1400" i="1" dirty="0"/>
              <a:t>18: </a:t>
            </a:r>
            <a:r>
              <a:rPr lang="en-GB" sz="1400" i="1" dirty="0" smtClean="0"/>
              <a:t>12-14</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548680"/>
            <a:ext cx="2425425" cy="2992113"/>
          </a:xfrm>
          <a:prstGeom prst="rect">
            <a:avLst/>
          </a:prstGeom>
        </p:spPr>
      </p:pic>
    </p:spTree>
    <p:extLst>
      <p:ext uri="{BB962C8B-B14F-4D97-AF65-F5344CB8AC3E}">
        <p14:creationId xmlns:p14="http://schemas.microsoft.com/office/powerpoint/2010/main" val="6194878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2132856"/>
            <a:ext cx="7776864" cy="452431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Every </a:t>
            </a:r>
            <a:r>
              <a:rPr lang="en-GB" sz="2400" dirty="0"/>
              <a:t>morning Liam got up before anyone else was awake. As soon as the sunshine was lightening the window behind the curtains, Buster would start wagging his tail and nuzzling him to wake up. </a:t>
            </a:r>
            <a:r>
              <a:rPr lang="en-GB" sz="2400" dirty="0" smtClean="0"/>
              <a:t>Then </a:t>
            </a:r>
            <a:r>
              <a:rPr lang="en-GB" sz="2400" dirty="0"/>
              <a:t>up </a:t>
            </a:r>
            <a:r>
              <a:rPr lang="en-GB" sz="2400" dirty="0" smtClean="0"/>
              <a:t>they </a:t>
            </a:r>
            <a:r>
              <a:rPr lang="en-GB" sz="2400" dirty="0"/>
              <a:t>would get, creeping downstairs </a:t>
            </a:r>
            <a:r>
              <a:rPr lang="en-GB" sz="2400" dirty="0" smtClean="0"/>
              <a:t>quietly, </a:t>
            </a:r>
            <a:r>
              <a:rPr lang="en-GB" sz="2400" dirty="0"/>
              <a:t>until Liam opened the back door and Buster would burst out into the garden. </a:t>
            </a:r>
            <a:endParaRPr lang="en-GB" sz="2400" dirty="0" smtClean="0"/>
          </a:p>
          <a:p>
            <a:r>
              <a:rPr lang="en-GB" sz="2400" dirty="0" smtClean="0"/>
              <a:t>	This </a:t>
            </a:r>
            <a:r>
              <a:rPr lang="en-GB" sz="2400" dirty="0"/>
              <a:t>Wednesday morning was different. The sun shone down through the gap at the edge of the curtain and woke Liam by shining </a:t>
            </a:r>
            <a:r>
              <a:rPr lang="en-GB" sz="2400" dirty="0" smtClean="0"/>
              <a:t>in </a:t>
            </a:r>
            <a:r>
              <a:rPr lang="en-GB" sz="2400" dirty="0"/>
              <a:t>his eyes. He sat up and rubbed them wondering where Buster was. Buster lay on the floor breathing heavily, his sad eyes full of pain.</a:t>
            </a:r>
          </a:p>
          <a:p>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88641"/>
            <a:ext cx="6264696" cy="1728192"/>
          </a:xfrm>
          <a:prstGeom prst="rect">
            <a:avLst/>
          </a:prstGeom>
        </p:spPr>
      </p:pic>
    </p:spTree>
    <p:extLst>
      <p:ext uri="{BB962C8B-B14F-4D97-AF65-F5344CB8AC3E}">
        <p14:creationId xmlns:p14="http://schemas.microsoft.com/office/powerpoint/2010/main" val="139071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836712"/>
            <a:ext cx="5040560" cy="526297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“Mum</a:t>
            </a:r>
            <a:r>
              <a:rPr lang="en-GB" sz="2400" dirty="0"/>
              <a:t>, mum,” called Liam “mum come quickly, Buster’s not well.”</a:t>
            </a:r>
          </a:p>
          <a:p>
            <a:r>
              <a:rPr lang="en-GB" sz="2400" dirty="0"/>
              <a:t>Liam flew into their bedroom and shook his mum awake.</a:t>
            </a:r>
          </a:p>
          <a:p>
            <a:r>
              <a:rPr lang="en-GB" sz="2400" dirty="0" smtClean="0"/>
              <a:t>	“</a:t>
            </a:r>
            <a:r>
              <a:rPr lang="en-GB" sz="2400" dirty="0"/>
              <a:t>Mum Buster needs your help, come on!”</a:t>
            </a:r>
          </a:p>
          <a:p>
            <a:r>
              <a:rPr lang="en-GB" sz="2400" dirty="0" smtClean="0"/>
              <a:t>Wearily </a:t>
            </a:r>
            <a:r>
              <a:rPr lang="en-GB" sz="2400" dirty="0"/>
              <a:t>mum got out of bed and trailed back to Liam’s </a:t>
            </a:r>
            <a:r>
              <a:rPr lang="en-GB" sz="2400" dirty="0" smtClean="0"/>
              <a:t>room </a:t>
            </a:r>
            <a:r>
              <a:rPr lang="en-GB" sz="2400" dirty="0"/>
              <a:t>to look at the suffering dog. She knelt down and stroked his hot head, Buster didn’t even look up.</a:t>
            </a:r>
          </a:p>
          <a:p>
            <a:r>
              <a:rPr lang="en-GB" sz="2400" dirty="0" smtClean="0"/>
              <a:t>	“</a:t>
            </a:r>
            <a:r>
              <a:rPr lang="en-GB" sz="2400" dirty="0"/>
              <a:t>We’ll ring the </a:t>
            </a:r>
            <a:r>
              <a:rPr lang="en-GB" sz="2400" dirty="0" smtClean="0"/>
              <a:t>vet,” </a:t>
            </a:r>
            <a:r>
              <a:rPr lang="en-GB" sz="2400" dirty="0"/>
              <a:t>said mum but her face was worried and her eyes full of tears</a:t>
            </a:r>
            <a:r>
              <a:rPr lang="en-GB" sz="2400" dirty="0" smtClean="0"/>
              <a:t>.</a:t>
            </a:r>
            <a:endParaRPr lang="en-GB" sz="2400" dirty="0"/>
          </a:p>
        </p:txBody>
      </p:sp>
      <p:pic>
        <p:nvPicPr>
          <p:cNvPr id="1028" name="Picture 4" descr="Image result for dog in a basket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212976"/>
            <a:ext cx="272415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1184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71800" y="188640"/>
            <a:ext cx="5904656" cy="63709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All </a:t>
            </a:r>
            <a:r>
              <a:rPr lang="en-GB" sz="2400" dirty="0"/>
              <a:t>that day at school Liam couldn’t think about his work. </a:t>
            </a:r>
            <a:r>
              <a:rPr lang="en-GB" sz="2400" dirty="0" smtClean="0"/>
              <a:t>He kept </a:t>
            </a:r>
            <a:r>
              <a:rPr lang="en-GB" sz="2400" dirty="0"/>
              <a:t>looking out of the window and wondering how Buster was and if mum had got him to the vets yet.</a:t>
            </a:r>
          </a:p>
          <a:p>
            <a:r>
              <a:rPr lang="en-GB" sz="2400" dirty="0" smtClean="0"/>
              <a:t>	When </a:t>
            </a:r>
            <a:r>
              <a:rPr lang="en-GB" sz="2400" dirty="0"/>
              <a:t>it was time to go home Liam couldn’t wait to get out. He hopped from foot to foot waiting for the others to be ready. As soon as he was out of the door Liam flew across the playground towards his mum. But even as he was running he could see her sad </a:t>
            </a:r>
            <a:r>
              <a:rPr lang="en-GB" sz="2400" dirty="0" smtClean="0"/>
              <a:t>face; </a:t>
            </a:r>
            <a:r>
              <a:rPr lang="en-GB" sz="2400" dirty="0"/>
              <a:t>her eyes red from crying.</a:t>
            </a:r>
          </a:p>
          <a:p>
            <a:r>
              <a:rPr lang="en-GB" sz="2400" dirty="0"/>
              <a:t>	“Where’s Buster?” he asked anxiously.</a:t>
            </a:r>
          </a:p>
          <a:p>
            <a:r>
              <a:rPr lang="en-GB" sz="2400" dirty="0"/>
              <a:t>	“He’s very unwell Liam,” she said firmly “he has to stay at the vets and when he comes home we’ll have to take special care of him.”</a:t>
            </a:r>
          </a:p>
          <a:p>
            <a:endParaRPr lang="en-GB" sz="2400" dirty="0"/>
          </a:p>
        </p:txBody>
      </p:sp>
      <p:pic>
        <p:nvPicPr>
          <p:cNvPr id="2050" name="Picture 2" descr="Image result for children in school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00808"/>
            <a:ext cx="1719907" cy="3279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2677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052736"/>
            <a:ext cx="7992888" cy="267765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That </a:t>
            </a:r>
            <a:r>
              <a:rPr lang="en-GB" sz="2400" dirty="0"/>
              <a:t>evening Liam sat on the seat of the swing in the garden, rocking sadly. He couldn’t stop thinking about Buster. How he growled and wagged his head when they played tug with his rope toy. How he would jump up and lick Liam’s face when he got to the school gate. Liam felt his whole world was upside down.</a:t>
            </a:r>
          </a:p>
          <a:p>
            <a:endParaRPr lang="en-GB" sz="2400" dirty="0"/>
          </a:p>
        </p:txBody>
      </p:sp>
      <p:pic>
        <p:nvPicPr>
          <p:cNvPr id="3074" name="Picture 2" descr="Image result for child on a sw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293096"/>
            <a:ext cx="2540898" cy="1873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0235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6984776" cy="489364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Aunty Sue </a:t>
            </a:r>
            <a:r>
              <a:rPr lang="en-GB" sz="2400" dirty="0"/>
              <a:t>walked across the grass and sat on the next seat of the swing. She looked across at him sadly and said, “He’ll be home soon.”</a:t>
            </a:r>
          </a:p>
          <a:p>
            <a:r>
              <a:rPr lang="en-GB" sz="2400" dirty="0"/>
              <a:t>Liam smiled but his </a:t>
            </a:r>
            <a:r>
              <a:rPr lang="en-GB" sz="2400" dirty="0" smtClean="0"/>
              <a:t>top lip quivered a little.</a:t>
            </a:r>
            <a:endParaRPr lang="en-GB" sz="2400" dirty="0"/>
          </a:p>
          <a:p>
            <a:r>
              <a:rPr lang="en-GB" sz="2400" dirty="0" smtClean="0"/>
              <a:t>	After </a:t>
            </a:r>
            <a:r>
              <a:rPr lang="en-GB" sz="2400" dirty="0"/>
              <a:t>a while Aunty </a:t>
            </a:r>
            <a:r>
              <a:rPr lang="en-GB" sz="2400" dirty="0" smtClean="0"/>
              <a:t>Sue </a:t>
            </a:r>
            <a:r>
              <a:rPr lang="en-GB" sz="2400" dirty="0"/>
              <a:t>carried </a:t>
            </a:r>
            <a:r>
              <a:rPr lang="en-GB" sz="2400" dirty="0" smtClean="0"/>
              <a:t>on; </a:t>
            </a:r>
            <a:r>
              <a:rPr lang="en-GB" sz="2400" dirty="0"/>
              <a:t>“Do you remember the story they told us in church on Sunday about how the shepherd wasn’t happy until he’d found his lost sheep?”</a:t>
            </a:r>
          </a:p>
          <a:p>
            <a:r>
              <a:rPr lang="en-GB" sz="2400" dirty="0"/>
              <a:t>Liam nodded.</a:t>
            </a:r>
          </a:p>
          <a:p>
            <a:r>
              <a:rPr lang="en-GB" sz="2400" dirty="0" smtClean="0"/>
              <a:t>	“</a:t>
            </a:r>
            <a:r>
              <a:rPr lang="en-GB" sz="2400" dirty="0"/>
              <a:t>Well Jesus loves us just like that. When we think our heart is breaking he comes and finds us just like the shepherd going to look for that lost sheep. Then he carries us along too until we’re feeling better</a:t>
            </a:r>
            <a:r>
              <a:rPr lang="en-GB" sz="2400" dirty="0" smtClean="0"/>
              <a:t>.”</a:t>
            </a:r>
            <a:endParaRPr lang="en-GB" sz="2400" dirty="0"/>
          </a:p>
        </p:txBody>
      </p:sp>
      <p:pic>
        <p:nvPicPr>
          <p:cNvPr id="4098" name="Picture 2" descr="Image result for shepherd clipart f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4298" y="4005064"/>
            <a:ext cx="1916296" cy="2563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4243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836712"/>
            <a:ext cx="4896544" cy="489364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Does </a:t>
            </a:r>
            <a:r>
              <a:rPr lang="en-GB" sz="2400" dirty="0"/>
              <a:t>Jesus love Buster?” Liam wanted to know.</a:t>
            </a:r>
          </a:p>
          <a:p>
            <a:r>
              <a:rPr lang="en-GB" sz="2400" dirty="0" smtClean="0"/>
              <a:t>	“</a:t>
            </a:r>
            <a:r>
              <a:rPr lang="en-GB" sz="2400" dirty="0"/>
              <a:t>Yes he does, he’s helping Buster right now and we can help Jesus do it by praying for Buster too.”</a:t>
            </a:r>
          </a:p>
          <a:p>
            <a:r>
              <a:rPr lang="en-GB" sz="2400" dirty="0" smtClean="0"/>
              <a:t>	“</a:t>
            </a:r>
            <a:r>
              <a:rPr lang="en-GB" sz="2400" dirty="0"/>
              <a:t>Will he make him better?”</a:t>
            </a:r>
          </a:p>
          <a:p>
            <a:r>
              <a:rPr lang="en-GB" sz="2400" dirty="0" smtClean="0"/>
              <a:t>	“</a:t>
            </a:r>
            <a:r>
              <a:rPr lang="en-GB" sz="2400" dirty="0"/>
              <a:t>I hope so,” said Aunty </a:t>
            </a:r>
            <a:r>
              <a:rPr lang="en-GB" sz="2400" dirty="0" smtClean="0"/>
              <a:t>Sue </a:t>
            </a:r>
            <a:r>
              <a:rPr lang="en-GB" sz="2400" dirty="0"/>
              <a:t>“but sometimes it isn’t always possible. Sometimes sad things happen but that doesn’t mean that Jesus has stopped loving us or doesn’t love us very much.” </a:t>
            </a:r>
          </a:p>
          <a:p>
            <a:endParaRPr lang="en-GB" sz="2400" dirty="0"/>
          </a:p>
        </p:txBody>
      </p:sp>
      <p:pic>
        <p:nvPicPr>
          <p:cNvPr id="5122" name="Picture 2" descr="Image result for shepherd clipart f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641147"/>
            <a:ext cx="2247900" cy="360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12662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5856" y="260648"/>
            <a:ext cx="5328592" cy="63709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That </a:t>
            </a:r>
            <a:r>
              <a:rPr lang="en-GB" sz="2400" dirty="0"/>
              <a:t>night Liam went to bed wishing Buster was with him. He missed that warm furry body lying next to his legs; he tossed about but couldn’t quite get off to sleep. Very quietly he asked Jesus to look after Buster and bring him home</a:t>
            </a:r>
            <a:r>
              <a:rPr lang="en-GB" sz="2400" dirty="0" smtClean="0"/>
              <a:t>.</a:t>
            </a:r>
          </a:p>
          <a:p>
            <a:r>
              <a:rPr lang="en-GB" dirty="0"/>
              <a:t>	</a:t>
            </a:r>
            <a:r>
              <a:rPr lang="en-GB" sz="2400" dirty="0"/>
              <a:t>When Liam came home from school the next day Buster lay in his basket in the kitchen. He tried to lift his head and wag his tail when he saw Liam but he was too weak. Liam knelt quietly next to the basket and stroked Buster’s head. He rested his forehead gently against Buster’s. </a:t>
            </a:r>
          </a:p>
          <a:p>
            <a:r>
              <a:rPr lang="en-GB" sz="2400" dirty="0"/>
              <a:t>	“I’ll help carry you like Jesus until you’re better.” he promised</a:t>
            </a:r>
            <a:r>
              <a:rPr lang="en-GB" sz="2400" dirty="0" smtClean="0"/>
              <a:t>.</a:t>
            </a:r>
            <a:endParaRPr lang="en-GB" dirty="0"/>
          </a:p>
        </p:txBody>
      </p:sp>
      <p:pic>
        <p:nvPicPr>
          <p:cNvPr id="6146" name="Picture 2" descr="Image result for dog in a basket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348880"/>
            <a:ext cx="2857500" cy="199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731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71800" y="980728"/>
            <a:ext cx="5616624" cy="2308324"/>
          </a:xfrm>
          <a:prstGeom prst="rect">
            <a:avLst/>
          </a:prstGeom>
          <a:noFill/>
        </p:spPr>
        <p:txBody>
          <a:bodyPr wrap="square" rtlCol="0">
            <a:spAutoFit/>
          </a:bodyPr>
          <a:lstStyle/>
          <a:p>
            <a:r>
              <a:rPr lang="en-GB" sz="2400" b="1" dirty="0"/>
              <a:t>God really only loves people.      </a:t>
            </a:r>
            <a:endParaRPr lang="en-GB" sz="2400" dirty="0"/>
          </a:p>
          <a:p>
            <a:r>
              <a:rPr lang="en-GB" sz="2400" b="1" dirty="0"/>
              <a:t>                  Do you agree or disagree?</a:t>
            </a:r>
            <a:endParaRPr lang="en-GB" sz="2400" dirty="0"/>
          </a:p>
          <a:p>
            <a:endParaRPr lang="en-GB" sz="2400" b="1" dirty="0" smtClean="0"/>
          </a:p>
          <a:p>
            <a:r>
              <a:rPr lang="en-GB" sz="2400" b="1" dirty="0" smtClean="0"/>
              <a:t>If </a:t>
            </a:r>
            <a:r>
              <a:rPr lang="en-GB" sz="2400" b="1" dirty="0"/>
              <a:t>God really does love us, how </a:t>
            </a:r>
            <a:r>
              <a:rPr lang="en-GB" sz="2400" b="1" dirty="0" smtClean="0"/>
              <a:t>do </a:t>
            </a:r>
            <a:r>
              <a:rPr lang="en-GB" sz="2400" b="1" dirty="0"/>
              <a:t>we know that he does?</a:t>
            </a:r>
            <a:endParaRPr lang="en-GB" sz="2400" dirty="0"/>
          </a:p>
          <a:p>
            <a:endParaRPr lang="en-GB" sz="24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739" y="764704"/>
            <a:ext cx="1895037" cy="2667670"/>
          </a:xfrm>
          <a:prstGeom prst="rect">
            <a:avLst/>
          </a:prstGeom>
        </p:spPr>
      </p:pic>
      <p:sp>
        <p:nvSpPr>
          <p:cNvPr id="5" name="TextBox 4"/>
          <p:cNvSpPr txBox="1"/>
          <p:nvPr/>
        </p:nvSpPr>
        <p:spPr>
          <a:xfrm>
            <a:off x="660739" y="4005064"/>
            <a:ext cx="5465549" cy="2492990"/>
          </a:xfrm>
          <a:prstGeom prst="rect">
            <a:avLst/>
          </a:prstGeom>
          <a:noFill/>
        </p:spPr>
        <p:txBody>
          <a:bodyPr wrap="square" rtlCol="0">
            <a:spAutoFit/>
          </a:bodyPr>
          <a:lstStyle/>
          <a:p>
            <a:r>
              <a:rPr lang="en-GB" sz="2400" b="1" dirty="0"/>
              <a:t>How does Buster show his love for Liam?</a:t>
            </a:r>
            <a:endParaRPr lang="en-GB" sz="2400" dirty="0"/>
          </a:p>
          <a:p>
            <a:endParaRPr lang="en-GB" sz="2400" b="1" dirty="0" smtClean="0"/>
          </a:p>
          <a:p>
            <a:r>
              <a:rPr lang="en-GB" sz="2400" b="1" dirty="0" smtClean="0"/>
              <a:t>What </a:t>
            </a:r>
            <a:r>
              <a:rPr lang="en-GB" sz="2400" b="1" dirty="0"/>
              <a:t>do we do to show we love other people?</a:t>
            </a:r>
            <a:endParaRPr lang="en-GB" sz="2400" dirty="0"/>
          </a:p>
          <a:p>
            <a:r>
              <a:rPr lang="en-GB" sz="2400" b="1" dirty="0"/>
              <a:t> </a:t>
            </a:r>
            <a:endParaRPr lang="en-GB" sz="2400" dirty="0"/>
          </a:p>
          <a:p>
            <a:r>
              <a:rPr lang="en-GB" dirty="0"/>
              <a:t> </a:t>
            </a:r>
          </a:p>
          <a:p>
            <a:endParaRPr lang="en-US" dirty="0"/>
          </a:p>
        </p:txBody>
      </p:sp>
    </p:spTree>
    <p:extLst>
      <p:ext uri="{BB962C8B-B14F-4D97-AF65-F5344CB8AC3E}">
        <p14:creationId xmlns:p14="http://schemas.microsoft.com/office/powerpoint/2010/main" val="330322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95736" y="404664"/>
            <a:ext cx="6624736" cy="3847207"/>
          </a:xfrm>
          <a:prstGeom prst="rect">
            <a:avLst/>
          </a:prstGeom>
          <a:noFill/>
        </p:spPr>
        <p:txBody>
          <a:bodyPr wrap="square" rtlCol="0">
            <a:spAutoFit/>
          </a:bodyPr>
          <a:lstStyle/>
          <a:p>
            <a:r>
              <a:rPr lang="en-GB" sz="2000" dirty="0"/>
              <a:t>Think about the people you love the most; it might be your mum or dad or even your sister or brother. It could be your best friend.</a:t>
            </a:r>
          </a:p>
          <a:p>
            <a:r>
              <a:rPr lang="en-GB" sz="2000" dirty="0"/>
              <a:t> </a:t>
            </a:r>
          </a:p>
          <a:p>
            <a:r>
              <a:rPr lang="en-GB" sz="2000" dirty="0"/>
              <a:t>Imagine the things you do together; think of yourself doing those things that you enjoy most with the person you love.</a:t>
            </a:r>
          </a:p>
          <a:p>
            <a:r>
              <a:rPr lang="en-GB" sz="2000" dirty="0"/>
              <a:t> </a:t>
            </a:r>
          </a:p>
          <a:p>
            <a:r>
              <a:rPr lang="en-GB" sz="2000" dirty="0"/>
              <a:t>Put your hands into a cup shape as if you were going to lift up some water in them.</a:t>
            </a:r>
          </a:p>
          <a:p>
            <a:r>
              <a:rPr lang="en-GB" sz="2000" dirty="0"/>
              <a:t>Now imagine placing those people you love one by one into the palms of your hands.</a:t>
            </a:r>
          </a:p>
          <a:p>
            <a:r>
              <a:rPr lang="en-GB" sz="2400" dirty="0"/>
              <a:t>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33" y="896211"/>
            <a:ext cx="2232248" cy="2520279"/>
          </a:xfrm>
          <a:prstGeom prst="rect">
            <a:avLst/>
          </a:prstGeom>
        </p:spPr>
      </p:pic>
      <p:sp>
        <p:nvSpPr>
          <p:cNvPr id="5" name="TextBox 4"/>
          <p:cNvSpPr txBox="1"/>
          <p:nvPr/>
        </p:nvSpPr>
        <p:spPr>
          <a:xfrm>
            <a:off x="467544" y="4077072"/>
            <a:ext cx="8352928"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b="1" dirty="0"/>
              <a:t>Holy and loving God we place those people we love into your hands. </a:t>
            </a:r>
            <a:endParaRPr lang="en-GB" sz="2400" dirty="0"/>
          </a:p>
          <a:p>
            <a:r>
              <a:rPr lang="en-GB" sz="2400" b="1" dirty="0"/>
              <a:t>Thank you that you are a wise and loving God who </a:t>
            </a:r>
            <a:r>
              <a:rPr lang="en-GB" sz="2400" b="1" dirty="0" smtClean="0"/>
              <a:t>give </a:t>
            </a:r>
            <a:r>
              <a:rPr lang="en-GB" sz="2400" b="1" dirty="0"/>
              <a:t>us many people to love us.</a:t>
            </a:r>
            <a:endParaRPr lang="en-GB" sz="2400" dirty="0"/>
          </a:p>
          <a:p>
            <a:r>
              <a:rPr lang="en-GB" sz="2400" b="1" dirty="0"/>
              <a:t>We place each one into your loving care. </a:t>
            </a:r>
            <a:endParaRPr lang="en-GB" sz="2400" b="1" dirty="0" smtClean="0"/>
          </a:p>
          <a:p>
            <a:r>
              <a:rPr lang="en-GB" sz="2400" b="1" dirty="0" smtClean="0"/>
              <a:t>Amen</a:t>
            </a:r>
            <a:endParaRPr lang="en-GB" sz="2400" dirty="0"/>
          </a:p>
        </p:txBody>
      </p:sp>
    </p:spTree>
    <p:extLst>
      <p:ext uri="{BB962C8B-B14F-4D97-AF65-F5344CB8AC3E}">
        <p14:creationId xmlns:p14="http://schemas.microsoft.com/office/powerpoint/2010/main" val="82540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533</TotalTime>
  <Words>1173</Words>
  <Application>Microsoft Office PowerPoint</Application>
  <PresentationFormat>On-screen Show (4:3)</PresentationFormat>
  <Paragraphs>62</Paragraphs>
  <Slides>12</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 laptop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dc:creator>
  <cp:lastModifiedBy>Cheryl Hawkings</cp:lastModifiedBy>
  <cp:revision>25</cp:revision>
  <dcterms:created xsi:type="dcterms:W3CDTF">2015-03-30T14:47:34Z</dcterms:created>
  <dcterms:modified xsi:type="dcterms:W3CDTF">2022-03-20T13:39:43Z</dcterms:modified>
</cp:coreProperties>
</file>