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2"/>
  </p:notesMasterIdLst>
  <p:sldIdLst>
    <p:sldId id="260" r:id="rId2"/>
    <p:sldId id="256" r:id="rId3"/>
    <p:sldId id="262" r:id="rId4"/>
    <p:sldId id="263" r:id="rId5"/>
    <p:sldId id="268" r:id="rId6"/>
    <p:sldId id="264" r:id="rId7"/>
    <p:sldId id="269" r:id="rId8"/>
    <p:sldId id="257" r:id="rId9"/>
    <p:sldId id="258" r:id="rId10"/>
    <p:sldId id="261"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127" autoAdjust="0"/>
    <p:restoredTop sz="94676" autoAdjust="0"/>
  </p:normalViewPr>
  <p:slideViewPr>
    <p:cSldViewPr>
      <p:cViewPr varScale="1">
        <p:scale>
          <a:sx n="69" d="100"/>
          <a:sy n="69" d="100"/>
        </p:scale>
        <p:origin x="1350" y="6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56A775-54AB-45C4-AFBE-FE36467E6496}" type="datetimeFigureOut">
              <a:rPr lang="en-GB" smtClean="0"/>
              <a:t>07/02/2021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91BE456-6521-40C1-94DA-DD6B95C1495E}" type="slidenum">
              <a:rPr lang="en-GB" smtClean="0"/>
              <a:t>‹#›</a:t>
            </a:fld>
            <a:endParaRPr lang="en-GB"/>
          </a:p>
        </p:txBody>
      </p:sp>
    </p:spTree>
    <p:extLst>
      <p:ext uri="{BB962C8B-B14F-4D97-AF65-F5344CB8AC3E}">
        <p14:creationId xmlns:p14="http://schemas.microsoft.com/office/powerpoint/2010/main" val="3533252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mtClean="0"/>
              <a:t> </a:t>
            </a:r>
            <a:endParaRPr lang="en-GB"/>
          </a:p>
        </p:txBody>
      </p:sp>
      <p:sp>
        <p:nvSpPr>
          <p:cNvPr id="4" name="Slide Number Placeholder 3"/>
          <p:cNvSpPr>
            <a:spLocks noGrp="1"/>
          </p:cNvSpPr>
          <p:nvPr>
            <p:ph type="sldNum" sz="quarter" idx="10"/>
          </p:nvPr>
        </p:nvSpPr>
        <p:spPr/>
        <p:txBody>
          <a:bodyPr/>
          <a:lstStyle/>
          <a:p>
            <a:fld id="{891BE456-6521-40C1-94DA-DD6B95C1495E}" type="slidenum">
              <a:rPr lang="en-GB" smtClean="0"/>
              <a:t>1</a:t>
            </a:fld>
            <a:endParaRPr lang="en-GB"/>
          </a:p>
        </p:txBody>
      </p:sp>
    </p:spTree>
    <p:extLst>
      <p:ext uri="{BB962C8B-B14F-4D97-AF65-F5344CB8AC3E}">
        <p14:creationId xmlns:p14="http://schemas.microsoft.com/office/powerpoint/2010/main" val="3805371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1BE456-6521-40C1-94DA-DD6B95C1495E}" type="slidenum">
              <a:rPr lang="en-GB" smtClean="0"/>
              <a:t>2</a:t>
            </a:fld>
            <a:endParaRPr lang="en-GB"/>
          </a:p>
        </p:txBody>
      </p:sp>
    </p:spTree>
    <p:extLst>
      <p:ext uri="{BB962C8B-B14F-4D97-AF65-F5344CB8AC3E}">
        <p14:creationId xmlns:p14="http://schemas.microsoft.com/office/powerpoint/2010/main" val="24578875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891BE456-6521-40C1-94DA-DD6B95C1495E}" type="slidenum">
              <a:rPr lang="en-GB" smtClean="0"/>
              <a:t>9</a:t>
            </a:fld>
            <a:endParaRPr lang="en-GB"/>
          </a:p>
        </p:txBody>
      </p:sp>
    </p:spTree>
    <p:extLst>
      <p:ext uri="{BB962C8B-B14F-4D97-AF65-F5344CB8AC3E}">
        <p14:creationId xmlns:p14="http://schemas.microsoft.com/office/powerpoint/2010/main" val="1699567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8BDDE04-0C0B-4748-B3C4-64D82C6379C0}"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AEC22-EB45-418A-8F07-E64AF98C3839}" type="slidenum">
              <a:rPr lang="en-GB" smtClean="0"/>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48BDDE04-0C0B-4748-B3C4-64D82C6379C0}"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AEC22-EB45-418A-8F07-E64AF98C3839}"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8BDDE04-0C0B-4748-B3C4-64D82C6379C0}"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AEC22-EB45-418A-8F07-E64AF98C3839}"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48BDDE04-0C0B-4748-B3C4-64D82C6379C0}"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AEC22-EB45-418A-8F07-E64AF98C3839}" type="slidenum">
              <a:rPr lang="en-GB" smtClean="0"/>
              <a:t>‹#›</a:t>
            </a:fld>
            <a:endParaRPr lang="en-GB"/>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8BDDE04-0C0B-4748-B3C4-64D82C6379C0}" type="datetimeFigureOut">
              <a:rPr lang="en-GB" smtClean="0"/>
              <a:t>07/02/2021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F38AEC22-EB45-418A-8F07-E64AF98C3839}" type="slidenum">
              <a:rPr lang="en-GB" smtClean="0"/>
              <a:t>‹#›</a:t>
            </a:fld>
            <a:endParaRPr lang="en-GB"/>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8BDDE04-0C0B-4748-B3C4-64D82C6379C0}" type="datetimeFigureOut">
              <a:rPr lang="en-GB" smtClean="0"/>
              <a:t>07/02/2021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F38AEC22-EB45-418A-8F07-E64AF98C3839}"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BDDE04-0C0B-4748-B3C4-64D82C6379C0}" type="datetimeFigureOut">
              <a:rPr lang="en-GB" smtClean="0"/>
              <a:t>07/02/2021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38AEC22-EB45-418A-8F07-E64AF98C3839}"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BDDE04-0C0B-4748-B3C4-64D82C6379C0}"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AEC22-EB45-418A-8F07-E64AF98C3839}"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8BDDE04-0C0B-4748-B3C4-64D82C6379C0}" type="datetimeFigureOut">
              <a:rPr lang="en-GB" smtClean="0"/>
              <a:t>07/02/2021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F38AEC22-EB45-418A-8F07-E64AF98C3839}" type="slidenum">
              <a:rPr lang="en-GB" smtClean="0"/>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8BDDE04-0C0B-4748-B3C4-64D82C6379C0}"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AEC22-EB45-418A-8F07-E64AF98C3839}" type="slidenum">
              <a:rPr lang="en-GB" smtClean="0"/>
              <a:t>‹#›</a:t>
            </a:fld>
            <a:endParaRPr lang="en-GB"/>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8BDDE04-0C0B-4748-B3C4-64D82C6379C0}" type="datetimeFigureOut">
              <a:rPr lang="en-GB" smtClean="0"/>
              <a:t>07/02/2021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F38AEC22-EB45-418A-8F07-E64AF98C3839}" type="slidenum">
              <a:rPr lang="en-GB" smtClean="0"/>
              <a:t>‹#›</a:t>
            </a:fld>
            <a:endParaRPr lang="en-GB"/>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48BDDE04-0C0B-4748-B3C4-64D82C6379C0}" type="datetimeFigureOut">
              <a:rPr lang="en-GB" smtClean="0"/>
              <a:t>07/02/2021</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F38AEC22-EB45-418A-8F07-E64AF98C3839}"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rUJkbWNnNy4"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2.xml"/><Relationship Id="rId1" Type="http://schemas.openxmlformats.org/officeDocument/2006/relationships/video" Target="https://www.youtube.com/embed/YWReJmixboQ"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188640"/>
            <a:ext cx="9166519" cy="923330"/>
          </a:xfrm>
          <a:prstGeom prst="rect">
            <a:avLst/>
          </a:prstGeom>
          <a:noFill/>
        </p:spPr>
        <p:txBody>
          <a:bodyPr wrap="square" rtlCol="0">
            <a:spAutoFit/>
          </a:bodyPr>
          <a:lstStyle/>
          <a:p>
            <a:pPr algn="ctr"/>
            <a:r>
              <a:rPr lang="en-GB" sz="5400" dirty="0" smtClean="0"/>
              <a:t>Worship</a:t>
            </a:r>
            <a:endParaRPr lang="en-GB" sz="5400" dirty="0"/>
          </a:p>
        </p:txBody>
      </p:sp>
      <p:sp>
        <p:nvSpPr>
          <p:cNvPr id="2" name="TextBox 1"/>
          <p:cNvSpPr txBox="1"/>
          <p:nvPr/>
        </p:nvSpPr>
        <p:spPr>
          <a:xfrm>
            <a:off x="323528" y="2313746"/>
            <a:ext cx="2808312" cy="646331"/>
          </a:xfrm>
          <a:prstGeom prst="rect">
            <a:avLst/>
          </a:prstGeom>
          <a:noFill/>
        </p:spPr>
        <p:txBody>
          <a:bodyPr wrap="square" rtlCol="0">
            <a:spAutoFit/>
          </a:bodyPr>
          <a:lstStyle/>
          <a:p>
            <a:r>
              <a:rPr lang="en-GB" sz="3600" dirty="0" smtClean="0">
                <a:solidFill>
                  <a:srgbClr val="FF0000"/>
                </a:solidFill>
              </a:rPr>
              <a:t>COMPASSION</a:t>
            </a:r>
            <a:endParaRPr lang="en-GB" sz="3600" dirty="0">
              <a:solidFill>
                <a:srgbClr val="FF000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37282" y="1418295"/>
            <a:ext cx="3477543" cy="2846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300192" y="2313745"/>
            <a:ext cx="2520280" cy="646331"/>
          </a:xfrm>
          <a:prstGeom prst="rect">
            <a:avLst/>
          </a:prstGeom>
          <a:noFill/>
        </p:spPr>
        <p:txBody>
          <a:bodyPr wrap="square" rtlCol="0">
            <a:spAutoFit/>
          </a:bodyPr>
          <a:lstStyle/>
          <a:p>
            <a:r>
              <a:rPr lang="en-GB" sz="3600" dirty="0" smtClean="0">
                <a:solidFill>
                  <a:schemeClr val="accent6"/>
                </a:solidFill>
              </a:rPr>
              <a:t>CREATIVITY</a:t>
            </a:r>
            <a:endParaRPr lang="en-GB" sz="3600" dirty="0">
              <a:solidFill>
                <a:schemeClr val="accent6"/>
              </a:solidFill>
            </a:endParaRPr>
          </a:p>
        </p:txBody>
      </p:sp>
      <p:sp>
        <p:nvSpPr>
          <p:cNvPr id="5" name="TextBox 4"/>
          <p:cNvSpPr txBox="1"/>
          <p:nvPr/>
        </p:nvSpPr>
        <p:spPr>
          <a:xfrm>
            <a:off x="2987824" y="4581128"/>
            <a:ext cx="2952328" cy="646331"/>
          </a:xfrm>
          <a:prstGeom prst="rect">
            <a:avLst/>
          </a:prstGeom>
          <a:noFill/>
        </p:spPr>
        <p:txBody>
          <a:bodyPr wrap="square" rtlCol="0">
            <a:spAutoFit/>
          </a:bodyPr>
          <a:lstStyle/>
          <a:p>
            <a:pPr algn="ctr"/>
            <a:r>
              <a:rPr lang="en-GB" sz="3600" dirty="0" smtClean="0">
                <a:solidFill>
                  <a:srgbClr val="FFC000"/>
                </a:solidFill>
              </a:rPr>
              <a:t>COURAGE</a:t>
            </a:r>
            <a:endParaRPr lang="en-GB" sz="3600" dirty="0">
              <a:solidFill>
                <a:srgbClr val="FFC000"/>
              </a:solidFill>
            </a:endParaRPr>
          </a:p>
        </p:txBody>
      </p:sp>
      <p:pic>
        <p:nvPicPr>
          <p:cNvPr id="6" name="Picture 2" descr="C:\Users\maddie.richardson.VERNHAMDEANPRI.005\AppData\Local\Microsoft\Windows\Temporary Internet Files\Content.IE5\GDUQWLSF\rainbow[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18198" y="5188028"/>
            <a:ext cx="3691579" cy="1845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600460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a:p>
        </p:txBody>
      </p:sp>
      <p:sp>
        <p:nvSpPr>
          <p:cNvPr id="2" name="Title 1"/>
          <p:cNvSpPr>
            <a:spLocks noGrp="1"/>
          </p:cNvSpPr>
          <p:nvPr>
            <p:ph type="ctrTitle"/>
          </p:nvPr>
        </p:nvSpPr>
        <p:spPr/>
        <p:txBody>
          <a:bodyPr/>
          <a:lstStyle/>
          <a:p>
            <a:pPr marL="182880" indent="0">
              <a:buNone/>
            </a:pPr>
            <a:endParaRPr lang="en-GB" dirty="0"/>
          </a:p>
        </p:txBody>
      </p:sp>
      <p:grpSp>
        <p:nvGrpSpPr>
          <p:cNvPr id="4" name="Group 4"/>
          <p:cNvGrpSpPr>
            <a:grpSpLocks noChangeAspect="1"/>
          </p:cNvGrpSpPr>
          <p:nvPr/>
        </p:nvGrpSpPr>
        <p:grpSpPr bwMode="auto">
          <a:xfrm>
            <a:off x="-102154" y="0"/>
            <a:ext cx="9490019" cy="6957391"/>
            <a:chOff x="19" y="119"/>
            <a:chExt cx="5812" cy="3965"/>
          </a:xfrm>
        </p:grpSpPr>
        <p:sp>
          <p:nvSpPr>
            <p:cNvPr id="5" name="AutoShape 3"/>
            <p:cNvSpPr>
              <a:spLocks noChangeAspect="1" noChangeArrowheads="1" noTextEdit="1"/>
            </p:cNvSpPr>
            <p:nvPr/>
          </p:nvSpPr>
          <p:spPr bwMode="auto">
            <a:xfrm>
              <a:off x="19" y="119"/>
              <a:ext cx="5758" cy="3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pic>
          <p:nvPicPr>
            <p:cNvPr id="1029"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 y="119"/>
              <a:ext cx="5748" cy="39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6"/>
            <p:cNvSpPr>
              <a:spLocks noChangeArrowheads="1"/>
            </p:cNvSpPr>
            <p:nvPr/>
          </p:nvSpPr>
          <p:spPr bwMode="auto">
            <a:xfrm>
              <a:off x="314" y="299"/>
              <a:ext cx="1516"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Candle Prayer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7" name="Rectangle 7"/>
            <p:cNvSpPr>
              <a:spLocks noChangeArrowheads="1"/>
            </p:cNvSpPr>
            <p:nvPr/>
          </p:nvSpPr>
          <p:spPr bwMode="auto">
            <a:xfrm>
              <a:off x="1697" y="299"/>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8"/>
            <p:cNvSpPr>
              <a:spLocks noChangeArrowheads="1"/>
            </p:cNvSpPr>
            <p:nvPr/>
          </p:nvSpPr>
          <p:spPr bwMode="auto">
            <a:xfrm>
              <a:off x="314" y="553"/>
              <a:ext cx="1383" cy="16"/>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GB"/>
            </a:p>
          </p:txBody>
        </p:sp>
        <p:sp>
          <p:nvSpPr>
            <p:cNvPr id="9" name="Rectangle 9"/>
            <p:cNvSpPr>
              <a:spLocks noChangeArrowheads="1"/>
            </p:cNvSpPr>
            <p:nvPr/>
          </p:nvSpPr>
          <p:spPr bwMode="auto">
            <a:xfrm>
              <a:off x="314" y="688"/>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 name="Rectangle 10"/>
            <p:cNvSpPr>
              <a:spLocks noChangeArrowheads="1"/>
            </p:cNvSpPr>
            <p:nvPr/>
          </p:nvSpPr>
          <p:spPr bwMode="auto">
            <a:xfrm>
              <a:off x="314" y="1079"/>
              <a:ext cx="1754"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Heavenly Father</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1" name="Rectangle 11"/>
            <p:cNvSpPr>
              <a:spLocks noChangeArrowheads="1"/>
            </p:cNvSpPr>
            <p:nvPr/>
          </p:nvSpPr>
          <p:spPr bwMode="auto">
            <a:xfrm>
              <a:off x="1936" y="1079"/>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Rectangle 12"/>
            <p:cNvSpPr>
              <a:spLocks noChangeArrowheads="1"/>
            </p:cNvSpPr>
            <p:nvPr/>
          </p:nvSpPr>
          <p:spPr bwMode="auto">
            <a:xfrm>
              <a:off x="314" y="1470"/>
              <a:ext cx="2453"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We </a:t>
              </a:r>
              <a:r>
                <a:rPr kumimoji="0" lang="en-US" altLang="en-US" sz="3000" b="1" i="0" u="none" strike="noStrike" cap="none" normalizeH="0" baseline="0" smtClean="0">
                  <a:ln>
                    <a:noFill/>
                  </a:ln>
                  <a:solidFill>
                    <a:srgbClr val="FFFF00"/>
                  </a:solidFill>
                  <a:effectLst/>
                  <a:latin typeface="Calibri" pitchFamily="34" charset="0"/>
                  <a:cs typeface="Arial" pitchFamily="34" charset="0"/>
                </a:rPr>
                <a:t>light these candles </a:t>
              </a: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to</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3" name="Rectangle 13"/>
            <p:cNvSpPr>
              <a:spLocks noChangeArrowheads="1"/>
            </p:cNvSpPr>
            <p:nvPr/>
          </p:nvSpPr>
          <p:spPr bwMode="auto">
            <a:xfrm>
              <a:off x="19" y="708"/>
              <a:ext cx="1917"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4" name="Rectangle 14"/>
            <p:cNvSpPr>
              <a:spLocks noChangeArrowheads="1"/>
            </p:cNvSpPr>
            <p:nvPr/>
          </p:nvSpPr>
          <p:spPr bwMode="auto">
            <a:xfrm>
              <a:off x="4756" y="1470"/>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5" name="Rectangle 15"/>
            <p:cNvSpPr>
              <a:spLocks noChangeArrowheads="1"/>
            </p:cNvSpPr>
            <p:nvPr/>
          </p:nvSpPr>
          <p:spPr bwMode="auto">
            <a:xfrm>
              <a:off x="314" y="1761"/>
              <a:ext cx="2242"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remind us that You are</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6" name="Rectangle 16"/>
            <p:cNvSpPr>
              <a:spLocks noChangeArrowheads="1"/>
            </p:cNvSpPr>
            <p:nvPr/>
          </p:nvSpPr>
          <p:spPr bwMode="auto">
            <a:xfrm>
              <a:off x="2068" y="1168"/>
              <a:ext cx="1414"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7" name="Rectangle 17"/>
            <p:cNvSpPr>
              <a:spLocks noChangeArrowheads="1"/>
            </p:cNvSpPr>
            <p:nvPr/>
          </p:nvSpPr>
          <p:spPr bwMode="auto">
            <a:xfrm>
              <a:off x="2846" y="1761"/>
              <a:ext cx="2397"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8" name="Rectangle 18"/>
            <p:cNvSpPr>
              <a:spLocks noChangeArrowheads="1"/>
            </p:cNvSpPr>
            <p:nvPr/>
          </p:nvSpPr>
          <p:spPr bwMode="auto">
            <a:xfrm>
              <a:off x="5116" y="1761"/>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9" name="Rectangle 19"/>
            <p:cNvSpPr>
              <a:spLocks noChangeArrowheads="1"/>
            </p:cNvSpPr>
            <p:nvPr/>
          </p:nvSpPr>
          <p:spPr bwMode="auto">
            <a:xfrm>
              <a:off x="314" y="2053"/>
              <a:ext cx="2305"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the light of the world.</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0" name="Rectangle 20"/>
            <p:cNvSpPr>
              <a:spLocks noChangeArrowheads="1"/>
            </p:cNvSpPr>
            <p:nvPr/>
          </p:nvSpPr>
          <p:spPr bwMode="auto">
            <a:xfrm>
              <a:off x="2483" y="2053"/>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1" name="Rectangle 21"/>
            <p:cNvSpPr>
              <a:spLocks noChangeArrowheads="1"/>
            </p:cNvSpPr>
            <p:nvPr/>
          </p:nvSpPr>
          <p:spPr bwMode="auto">
            <a:xfrm>
              <a:off x="314" y="2345"/>
              <a:ext cx="2475"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We come together now</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2" name="Rectangle 22"/>
            <p:cNvSpPr>
              <a:spLocks noChangeArrowheads="1"/>
            </p:cNvSpPr>
            <p:nvPr/>
          </p:nvSpPr>
          <p:spPr bwMode="auto">
            <a:xfrm>
              <a:off x="2654" y="2345"/>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3" name="Rectangle 23"/>
            <p:cNvSpPr>
              <a:spLocks noChangeArrowheads="1"/>
            </p:cNvSpPr>
            <p:nvPr/>
          </p:nvSpPr>
          <p:spPr bwMode="auto">
            <a:xfrm>
              <a:off x="2708" y="2345"/>
              <a:ext cx="340"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to</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4" name="Rectangle 24"/>
            <p:cNvSpPr>
              <a:spLocks noChangeArrowheads="1"/>
            </p:cNvSpPr>
            <p:nvPr/>
          </p:nvSpPr>
          <p:spPr bwMode="auto">
            <a:xfrm>
              <a:off x="2919" y="2345"/>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5" name="Rectangle 25"/>
            <p:cNvSpPr>
              <a:spLocks noChangeArrowheads="1"/>
            </p:cNvSpPr>
            <p:nvPr/>
          </p:nvSpPr>
          <p:spPr bwMode="auto">
            <a:xfrm>
              <a:off x="2973" y="2345"/>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6" name="Rectangle 26"/>
            <p:cNvSpPr>
              <a:spLocks noChangeArrowheads="1"/>
            </p:cNvSpPr>
            <p:nvPr/>
          </p:nvSpPr>
          <p:spPr bwMode="auto">
            <a:xfrm>
              <a:off x="3027" y="2345"/>
              <a:ext cx="2181"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7" name="Rectangle 27"/>
            <p:cNvSpPr>
              <a:spLocks noChangeArrowheads="1"/>
            </p:cNvSpPr>
            <p:nvPr/>
          </p:nvSpPr>
          <p:spPr bwMode="auto">
            <a:xfrm>
              <a:off x="314" y="2637"/>
              <a:ext cx="1778" cy="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pray and</a:t>
              </a:r>
              <a:r>
                <a:rPr kumimoji="0" lang="en-US" altLang="en-US" sz="3000" b="1" i="0" u="none" strike="noStrike" cap="none" normalizeH="0" dirty="0" smtClean="0">
                  <a:ln>
                    <a:noFill/>
                  </a:ln>
                  <a:solidFill>
                    <a:srgbClr val="FFFF00"/>
                  </a:solidFill>
                  <a:effectLst/>
                  <a:latin typeface="Calibri" pitchFamily="34" charset="0"/>
                  <a:cs typeface="Arial" pitchFamily="34" charset="0"/>
                </a:rPr>
                <a:t> to</a:t>
              </a: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 praise</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28" name="Rectangle 28"/>
            <p:cNvSpPr>
              <a:spLocks noChangeArrowheads="1"/>
            </p:cNvSpPr>
            <p:nvPr/>
          </p:nvSpPr>
          <p:spPr bwMode="auto">
            <a:xfrm>
              <a:off x="2233" y="2637"/>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29" name="Rectangle 29"/>
            <p:cNvSpPr>
              <a:spLocks noChangeArrowheads="1"/>
            </p:cNvSpPr>
            <p:nvPr/>
          </p:nvSpPr>
          <p:spPr bwMode="auto">
            <a:xfrm>
              <a:off x="2131" y="2644"/>
              <a:ext cx="770"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and to</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 name="Rectangle 30"/>
            <p:cNvSpPr>
              <a:spLocks noChangeArrowheads="1"/>
            </p:cNvSpPr>
            <p:nvPr/>
          </p:nvSpPr>
          <p:spPr bwMode="auto">
            <a:xfrm>
              <a:off x="2927" y="2637"/>
              <a:ext cx="1964"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31" name="Rectangle 31"/>
            <p:cNvSpPr>
              <a:spLocks noChangeArrowheads="1"/>
            </p:cNvSpPr>
            <p:nvPr/>
          </p:nvSpPr>
          <p:spPr bwMode="auto">
            <a:xfrm>
              <a:off x="4765" y="2637"/>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24" name="Rectangle 32"/>
            <p:cNvSpPr>
              <a:spLocks noChangeArrowheads="1"/>
            </p:cNvSpPr>
            <p:nvPr/>
          </p:nvSpPr>
          <p:spPr bwMode="auto">
            <a:xfrm>
              <a:off x="314" y="2929"/>
              <a:ext cx="2126"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smtClean="0">
                  <a:ln>
                    <a:noFill/>
                  </a:ln>
                  <a:solidFill>
                    <a:srgbClr val="FFFF00"/>
                  </a:solidFill>
                  <a:effectLst/>
                  <a:latin typeface="Calibri" pitchFamily="34" charset="0"/>
                  <a:cs typeface="Arial" pitchFamily="34" charset="0"/>
                </a:rPr>
                <a:t>remove all darkness</a:t>
              </a:r>
              <a:endParaRPr kumimoji="0" lang="en-US" altLang="en-US"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25" name="Rectangle 33"/>
            <p:cNvSpPr>
              <a:spLocks noChangeArrowheads="1"/>
            </p:cNvSpPr>
            <p:nvPr/>
          </p:nvSpPr>
          <p:spPr bwMode="auto">
            <a:xfrm>
              <a:off x="2305" y="2929"/>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27" name="Rectangle 34"/>
            <p:cNvSpPr>
              <a:spLocks noChangeArrowheads="1"/>
            </p:cNvSpPr>
            <p:nvPr/>
          </p:nvSpPr>
          <p:spPr bwMode="auto">
            <a:xfrm>
              <a:off x="2359" y="2929"/>
              <a:ext cx="290"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0" name="Rectangle 36"/>
            <p:cNvSpPr>
              <a:spLocks noChangeArrowheads="1"/>
            </p:cNvSpPr>
            <p:nvPr/>
          </p:nvSpPr>
          <p:spPr bwMode="auto">
            <a:xfrm>
              <a:off x="4954" y="2929"/>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1" name="Rectangle 37"/>
            <p:cNvSpPr>
              <a:spLocks noChangeArrowheads="1"/>
            </p:cNvSpPr>
            <p:nvPr/>
          </p:nvSpPr>
          <p:spPr bwMode="auto">
            <a:xfrm>
              <a:off x="314" y="3221"/>
              <a:ext cx="1010"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from our</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2" name="Rectangle 38"/>
            <p:cNvSpPr>
              <a:spLocks noChangeArrowheads="1"/>
            </p:cNvSpPr>
            <p:nvPr/>
          </p:nvSpPr>
          <p:spPr bwMode="auto">
            <a:xfrm>
              <a:off x="1194" y="3221"/>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3" name="Rectangle 39"/>
            <p:cNvSpPr>
              <a:spLocks noChangeArrowheads="1"/>
            </p:cNvSpPr>
            <p:nvPr/>
          </p:nvSpPr>
          <p:spPr bwMode="auto">
            <a:xfrm>
              <a:off x="1248" y="3221"/>
              <a:ext cx="1970"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hearts and minds.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4" name="Rectangle 40"/>
            <p:cNvSpPr>
              <a:spLocks noChangeArrowheads="1"/>
            </p:cNvSpPr>
            <p:nvPr/>
          </p:nvSpPr>
          <p:spPr bwMode="auto">
            <a:xfrm>
              <a:off x="3084" y="3221"/>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5" name="Rectangle 41"/>
            <p:cNvSpPr>
              <a:spLocks noChangeArrowheads="1"/>
            </p:cNvSpPr>
            <p:nvPr/>
          </p:nvSpPr>
          <p:spPr bwMode="auto">
            <a:xfrm>
              <a:off x="314" y="3512"/>
              <a:ext cx="718"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Amen</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sp>
          <p:nvSpPr>
            <p:cNvPr id="1036" name="Rectangle 42"/>
            <p:cNvSpPr>
              <a:spLocks noChangeArrowheads="1"/>
            </p:cNvSpPr>
            <p:nvPr/>
          </p:nvSpPr>
          <p:spPr bwMode="auto">
            <a:xfrm>
              <a:off x="903" y="3512"/>
              <a:ext cx="182" cy="3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smtClean="0">
                  <a:ln>
                    <a:noFill/>
                  </a:ln>
                  <a:solidFill>
                    <a:srgbClr val="FFFF00"/>
                  </a:solidFill>
                  <a:effectLst/>
                  <a:latin typeface="Calibri" pitchFamily="34" charset="0"/>
                  <a:cs typeface="Arial" pitchFamily="34" charset="0"/>
                </a:rPr>
                <a:t> </a:t>
              </a: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grpSp>
    </p:spTree>
    <p:extLst>
      <p:ext uri="{BB962C8B-B14F-4D97-AF65-F5344CB8AC3E}">
        <p14:creationId xmlns:p14="http://schemas.microsoft.com/office/powerpoint/2010/main" val="4725804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buNone/>
            </a:pPr>
            <a:r>
              <a:rPr lang="en-GB" dirty="0" smtClean="0"/>
              <a:t>Creativity- Growth </a:t>
            </a:r>
            <a:r>
              <a:rPr lang="en-GB" dirty="0" err="1" smtClean="0"/>
              <a:t>Mindset</a:t>
            </a:r>
            <a:endParaRPr lang="en-GB" dirty="0"/>
          </a:p>
        </p:txBody>
      </p:sp>
      <p:pic>
        <p:nvPicPr>
          <p:cNvPr id="5" name="Content Placeholder 4" descr="Rethinking and Revising :: Eli Review Student Development ..."/>
          <p:cNvPicPr>
            <a:picLocks noGrp="1" noChangeAspect="1"/>
          </p:cNvPicPr>
          <p:nvPr>
            <p:ph sz="quarter" idx="13"/>
          </p:nvPr>
        </p:nvPicPr>
        <p:blipFill>
          <a:blip r:embed="rId2" cstate="print">
            <a:extLst>
              <a:ext uri="{28A0092B-C50C-407E-A947-70E740481C1C}">
                <a14:useLocalDpi xmlns:a14="http://schemas.microsoft.com/office/drawing/2010/main" val="0"/>
              </a:ext>
            </a:extLst>
          </a:blip>
          <a:stretch>
            <a:fillRect/>
          </a:stretch>
        </p:blipFill>
        <p:spPr>
          <a:xfrm>
            <a:off x="2026709" y="731838"/>
            <a:ext cx="4633382" cy="3475037"/>
          </a:xfrm>
        </p:spPr>
      </p:pic>
    </p:spTree>
    <p:extLst>
      <p:ext uri="{BB962C8B-B14F-4D97-AF65-F5344CB8AC3E}">
        <p14:creationId xmlns:p14="http://schemas.microsoft.com/office/powerpoint/2010/main" val="203186543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r>
              <a:rPr lang="en-GB" dirty="0" smtClean="0"/>
              <a:t>What does looking after your mental health mean?</a:t>
            </a:r>
          </a:p>
          <a:p>
            <a:pPr marL="45720" indent="0">
              <a:buNone/>
            </a:pPr>
            <a:endParaRPr lang="en-GB" dirty="0"/>
          </a:p>
          <a:p>
            <a:pPr marL="45720" indent="0">
              <a:buNone/>
            </a:pPr>
            <a:endParaRPr lang="en-GB" dirty="0"/>
          </a:p>
        </p:txBody>
      </p:sp>
    </p:spTree>
    <p:extLst>
      <p:ext uri="{BB962C8B-B14F-4D97-AF65-F5344CB8AC3E}">
        <p14:creationId xmlns:p14="http://schemas.microsoft.com/office/powerpoint/2010/main" val="271006172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endParaRPr lang="en-GB"/>
          </a:p>
        </p:txBody>
      </p:sp>
      <p:pic>
        <p:nvPicPr>
          <p:cNvPr id="6" name="rUJkbWNnNy4"/>
          <p:cNvPicPr>
            <a:picLocks noGrp="1" noRot="1" noChangeAspect="1"/>
          </p:cNvPicPr>
          <p:nvPr>
            <p:ph sz="quarter" idx="13"/>
            <a:videoFile r:link="rId1"/>
          </p:nvPr>
        </p:nvPicPr>
        <p:blipFill>
          <a:blip r:embed="rId3"/>
          <a:stretch>
            <a:fillRect/>
          </a:stretch>
        </p:blipFill>
        <p:spPr>
          <a:xfrm>
            <a:off x="2057400" y="1184275"/>
            <a:ext cx="4572000" cy="2571750"/>
          </a:xfrm>
          <a:prstGeom prst="rect">
            <a:avLst/>
          </a:prstGeom>
        </p:spPr>
      </p:pic>
    </p:spTree>
    <p:extLst>
      <p:ext uri="{BB962C8B-B14F-4D97-AF65-F5344CB8AC3E}">
        <p14:creationId xmlns:p14="http://schemas.microsoft.com/office/powerpoint/2010/main" val="36868746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6" name="YWReJmixboQ"/>
          <p:cNvPicPr>
            <a:picLocks noGrp="1" noRot="1" noChangeAspect="1"/>
          </p:cNvPicPr>
          <p:nvPr>
            <p:ph sz="quarter" idx="13"/>
            <a:videoFile r:link="rId1"/>
          </p:nvPr>
        </p:nvPicPr>
        <p:blipFill>
          <a:blip r:embed="rId3"/>
          <a:stretch>
            <a:fillRect/>
          </a:stretch>
        </p:blipFill>
        <p:spPr>
          <a:xfrm>
            <a:off x="2390775" y="928688"/>
            <a:ext cx="4572000" cy="2571750"/>
          </a:xfrm>
          <a:prstGeom prst="rect">
            <a:avLst/>
          </a:prstGeom>
        </p:spPr>
      </p:pic>
    </p:spTree>
    <p:extLst>
      <p:ext uri="{BB962C8B-B14F-4D97-AF65-F5344CB8AC3E}">
        <p14:creationId xmlns:p14="http://schemas.microsoft.com/office/powerpoint/2010/main" val="252755089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793289" y="3645024"/>
            <a:ext cx="6512511" cy="1870144"/>
          </a:xfrm>
        </p:spPr>
        <p:txBody>
          <a:bodyPr/>
          <a:lstStyle/>
          <a:p>
            <a:pPr algn="l"/>
            <a:r>
              <a:rPr lang="en-GB" sz="2800" dirty="0" smtClean="0"/>
              <a:t>What are you good at? </a:t>
            </a:r>
            <a:r>
              <a:rPr lang="en-GB" dirty="0" smtClean="0"/>
              <a:t/>
            </a:r>
            <a:br>
              <a:rPr lang="en-GB" dirty="0" smtClean="0"/>
            </a:br>
            <a:r>
              <a:rPr lang="en-GB" dirty="0" smtClean="0"/>
              <a:t/>
            </a:r>
            <a:br>
              <a:rPr lang="en-GB" dirty="0" smtClean="0"/>
            </a:br>
            <a:r>
              <a:rPr lang="en-GB" sz="2400" dirty="0" smtClean="0"/>
              <a:t>How could you use your creativity to make the world a better place?</a:t>
            </a:r>
            <a:endParaRPr lang="en-GB" sz="2400" dirty="0"/>
          </a:p>
        </p:txBody>
      </p:sp>
      <p:sp>
        <p:nvSpPr>
          <p:cNvPr id="3" name="Content Placeholder 2"/>
          <p:cNvSpPr>
            <a:spLocks noGrp="1"/>
          </p:cNvSpPr>
          <p:nvPr>
            <p:ph sz="quarter" idx="13"/>
          </p:nvPr>
        </p:nvSpPr>
        <p:spPr/>
        <p:txBody>
          <a:bodyPr/>
          <a:lstStyle/>
          <a:p>
            <a:r>
              <a:rPr lang="en-GB" dirty="0"/>
              <a:t>The Bible tells us that what is in our heart – what we believe – will shape everything that we do. </a:t>
            </a:r>
          </a:p>
          <a:p>
            <a:r>
              <a:rPr lang="en-GB" dirty="0" smtClean="0"/>
              <a:t>God created all of us to be creative, to do things our way. We are not all creative in the same way but we can use our creativity to shine Jesus’s light for others. </a:t>
            </a:r>
            <a:endParaRPr lang="en-GB" dirty="0"/>
          </a:p>
        </p:txBody>
      </p:sp>
    </p:spTree>
    <p:extLst>
      <p:ext uri="{BB962C8B-B14F-4D97-AF65-F5344CB8AC3E}">
        <p14:creationId xmlns:p14="http://schemas.microsoft.com/office/powerpoint/2010/main" val="2263367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792"/>
          <a:stretch/>
        </p:blipFill>
        <p:spPr bwMode="auto">
          <a:xfrm>
            <a:off x="0" y="0"/>
            <a:ext cx="9144000" cy="7029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3728691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1560" y="1844824"/>
            <a:ext cx="7848872" cy="3416320"/>
          </a:xfrm>
          <a:prstGeom prst="rect">
            <a:avLst/>
          </a:prstGeom>
        </p:spPr>
        <p:txBody>
          <a:bodyPr wrap="square">
            <a:spAutoFit/>
          </a:bodyPr>
          <a:lstStyle/>
          <a:p>
            <a:pPr algn="ctr"/>
            <a:r>
              <a:rPr lang="en-GB" altLang="en-US" sz="5400" dirty="0">
                <a:latin typeface="Comic Sans MS" pitchFamily="66" charset="0"/>
              </a:rPr>
              <a:t>May the peace of The Lord be with you always</a:t>
            </a:r>
            <a:br>
              <a:rPr lang="en-GB" altLang="en-US" sz="5400" dirty="0">
                <a:latin typeface="Comic Sans MS" pitchFamily="66" charset="0"/>
              </a:rPr>
            </a:br>
            <a:r>
              <a:rPr lang="en-GB" altLang="en-US" sz="5400" dirty="0">
                <a:latin typeface="Comic Sans MS" pitchFamily="66" charset="0"/>
              </a:rPr>
              <a:t/>
            </a:r>
            <a:br>
              <a:rPr lang="en-GB" altLang="en-US" sz="5400" dirty="0">
                <a:latin typeface="Comic Sans MS" pitchFamily="66" charset="0"/>
              </a:rPr>
            </a:br>
            <a:r>
              <a:rPr lang="en-GB" altLang="en-US" sz="5400" dirty="0">
                <a:latin typeface="Comic Sans MS" pitchFamily="66" charset="0"/>
              </a:rPr>
              <a:t>And also with you</a:t>
            </a:r>
            <a:endParaRPr lang="en-GB" sz="5400" dirty="0"/>
          </a:p>
        </p:txBody>
      </p:sp>
      <p:pic>
        <p:nvPicPr>
          <p:cNvPr id="1026" name="Picture 2" descr="C:\Users\clare.price.VERNHAMDEANPRI\AppData\Local\Microsoft\Windows\Temporary Internet Files\Content.IE5\THZ3ABVA\7977942-a-free-flying-white-dove-with-olive-branch[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35896" y="280492"/>
            <a:ext cx="1600200" cy="1257300"/>
          </a:xfrm>
          <a:prstGeom prst="rect">
            <a:avLst/>
          </a:prstGeom>
          <a:ln>
            <a:noFill/>
          </a:ln>
          <a:effectLst>
            <a:glow rad="101600">
              <a:srgbClr val="CCFFFF">
                <a:alpha val="60000"/>
              </a:srgbClr>
            </a:glow>
            <a:outerShdw blurRad="50800" dist="38100" dir="8100000" algn="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864999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188640"/>
            <a:ext cx="9166519" cy="923330"/>
          </a:xfrm>
          <a:prstGeom prst="rect">
            <a:avLst/>
          </a:prstGeom>
          <a:noFill/>
        </p:spPr>
        <p:txBody>
          <a:bodyPr wrap="square" rtlCol="0">
            <a:spAutoFit/>
          </a:bodyPr>
          <a:lstStyle/>
          <a:p>
            <a:pPr algn="ctr"/>
            <a:r>
              <a:rPr lang="en-GB" sz="5400" dirty="0" smtClean="0"/>
              <a:t>Worship</a:t>
            </a:r>
            <a:endParaRPr lang="en-GB" sz="5400" dirty="0"/>
          </a:p>
        </p:txBody>
      </p:sp>
      <p:sp>
        <p:nvSpPr>
          <p:cNvPr id="2" name="TextBox 1"/>
          <p:cNvSpPr txBox="1"/>
          <p:nvPr/>
        </p:nvSpPr>
        <p:spPr>
          <a:xfrm>
            <a:off x="351610" y="2456020"/>
            <a:ext cx="2808312" cy="646331"/>
          </a:xfrm>
          <a:prstGeom prst="rect">
            <a:avLst/>
          </a:prstGeom>
          <a:noFill/>
        </p:spPr>
        <p:txBody>
          <a:bodyPr wrap="square" rtlCol="0">
            <a:spAutoFit/>
          </a:bodyPr>
          <a:lstStyle/>
          <a:p>
            <a:r>
              <a:rPr lang="en-GB" sz="3600" dirty="0" smtClean="0">
                <a:solidFill>
                  <a:srgbClr val="FF0000"/>
                </a:solidFill>
              </a:rPr>
              <a:t>COMPASSION</a:t>
            </a:r>
            <a:endParaRPr lang="en-GB" sz="3600"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7282" y="1418295"/>
            <a:ext cx="3477543" cy="2846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6214825" y="2456021"/>
            <a:ext cx="2520280" cy="646331"/>
          </a:xfrm>
          <a:prstGeom prst="rect">
            <a:avLst/>
          </a:prstGeom>
          <a:noFill/>
        </p:spPr>
        <p:txBody>
          <a:bodyPr wrap="square" rtlCol="0">
            <a:spAutoFit/>
          </a:bodyPr>
          <a:lstStyle/>
          <a:p>
            <a:r>
              <a:rPr lang="en-GB" sz="3600" dirty="0" smtClean="0">
                <a:solidFill>
                  <a:schemeClr val="accent6"/>
                </a:solidFill>
              </a:rPr>
              <a:t>CREATIVITY</a:t>
            </a:r>
            <a:endParaRPr lang="en-GB" sz="3600" dirty="0">
              <a:solidFill>
                <a:schemeClr val="accent6"/>
              </a:solidFill>
            </a:endParaRPr>
          </a:p>
        </p:txBody>
      </p:sp>
      <p:sp>
        <p:nvSpPr>
          <p:cNvPr id="5" name="TextBox 4"/>
          <p:cNvSpPr txBox="1"/>
          <p:nvPr/>
        </p:nvSpPr>
        <p:spPr>
          <a:xfrm>
            <a:off x="2987824" y="4581128"/>
            <a:ext cx="2952328" cy="646331"/>
          </a:xfrm>
          <a:prstGeom prst="rect">
            <a:avLst/>
          </a:prstGeom>
          <a:noFill/>
        </p:spPr>
        <p:txBody>
          <a:bodyPr wrap="square" rtlCol="0">
            <a:spAutoFit/>
          </a:bodyPr>
          <a:lstStyle/>
          <a:p>
            <a:pPr algn="ctr"/>
            <a:r>
              <a:rPr lang="en-GB" sz="3600" dirty="0" smtClean="0">
                <a:solidFill>
                  <a:srgbClr val="FFC000"/>
                </a:solidFill>
              </a:rPr>
              <a:t>COURAGE</a:t>
            </a:r>
            <a:endParaRPr lang="en-GB" sz="3600" dirty="0">
              <a:solidFill>
                <a:srgbClr val="FFC000"/>
              </a:solidFill>
            </a:endParaRPr>
          </a:p>
        </p:txBody>
      </p:sp>
      <p:pic>
        <p:nvPicPr>
          <p:cNvPr id="6" name="Picture 2" descr="C:\Users\maddie.richardson.VERNHAMDEANPRI.005\AppData\Local\Microsoft\Windows\Temporary Internet Files\Content.IE5\GDUQWLSF\rainbow[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8198" y="5188028"/>
            <a:ext cx="3691579" cy="18457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3459678"/>
      </p:ext>
    </p:extLst>
  </p:cSld>
  <p:clrMapOvr>
    <a:masterClrMapping/>
  </p:clrMapOvr>
  <p:timing>
    <p:tnLst>
      <p:par>
        <p:cTn id="1" dur="indefinite" restart="never" nodeType="tmRoot"/>
      </p:par>
    </p:tnLst>
  </p:timing>
</p:sld>
</file>

<file path=ppt/theme/theme1.xml><?xml version="1.0" encoding="utf-8"?>
<a:theme xmlns:a="http://schemas.openxmlformats.org/drawingml/2006/main" name="Slipstream">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793</TotalTime>
  <Words>184</Words>
  <Application>Microsoft Office PowerPoint</Application>
  <PresentationFormat>On-screen Show (4:3)</PresentationFormat>
  <Paragraphs>53</Paragraphs>
  <Slides>10</Slides>
  <Notes>3</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Arial</vt:lpstr>
      <vt:lpstr>Calibri</vt:lpstr>
      <vt:lpstr>Comic Sans MS</vt:lpstr>
      <vt:lpstr>Georgia</vt:lpstr>
      <vt:lpstr>Trebuchet MS</vt:lpstr>
      <vt:lpstr>Slipstream</vt:lpstr>
      <vt:lpstr>PowerPoint Presentation</vt:lpstr>
      <vt:lpstr>PowerPoint Presentation</vt:lpstr>
      <vt:lpstr>Creativity- Growth Mindset</vt:lpstr>
      <vt:lpstr>PowerPoint Presentation</vt:lpstr>
      <vt:lpstr>PowerPoint Presentation</vt:lpstr>
      <vt:lpstr>PowerPoint Presentation</vt:lpstr>
      <vt:lpstr>What are you good at?   How could you use your creativity to make the world a better place?</vt:lpstr>
      <vt:lpstr>PowerPoint Presentation</vt:lpstr>
      <vt:lpstr>PowerPoint Presentation</vt:lpstr>
      <vt:lpstr>PowerPoint Presentation</vt:lpstr>
    </vt:vector>
  </TitlesOfParts>
  <Company>Vernham Dean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Clare Price</dc:creator>
  <cp:lastModifiedBy>Cheryl Hawkings</cp:lastModifiedBy>
  <cp:revision>60</cp:revision>
  <dcterms:created xsi:type="dcterms:W3CDTF">2015-09-02T13:42:58Z</dcterms:created>
  <dcterms:modified xsi:type="dcterms:W3CDTF">2021-02-07T21:17:55Z</dcterms:modified>
</cp:coreProperties>
</file>