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5592"/>
    <a:srgbClr val="E3B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83" d="100"/>
          <a:sy n="83" d="100"/>
        </p:scale>
        <p:origin x="942" y="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8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C73FA-0169-42DA-8F7B-3E53E38B3D67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1AFAF-F42E-4314-BFCC-309311893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1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72000" y="-2914650"/>
            <a:ext cx="18288000" cy="10972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86000" y="-1314450"/>
            <a:ext cx="13716000" cy="7772400"/>
          </a:xfrm>
          <a:prstGeom prst="rect">
            <a:avLst/>
          </a:prstGeom>
        </p:spPr>
      </p:pic>
      <p:sp>
        <p:nvSpPr>
          <p:cNvPr id="55" name="Google Shape;55;p13"/>
          <p:cNvSpPr txBox="1"/>
          <p:nvPr/>
        </p:nvSpPr>
        <p:spPr>
          <a:xfrm>
            <a:off x="564650" y="390125"/>
            <a:ext cx="161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56402" y="1712123"/>
            <a:ext cx="1124981" cy="1167813"/>
          </a:xfrm>
          <a:prstGeom prst="roundRect">
            <a:avLst>
              <a:gd name="adj" fmla="val 40570"/>
            </a:avLst>
          </a:prstGeom>
          <a:solidFill>
            <a:srgbClr val="FF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sz="900" b="1" dirty="0" smtClean="0">
                <a:latin typeface="Comic Sans MS" panose="030F0702030302020204" pitchFamily="66" charset="0"/>
              </a:rPr>
              <a:t>PE</a:t>
            </a:r>
            <a:r>
              <a:rPr lang="en-GB" sz="900" b="1" dirty="0" smtClean="0">
                <a:latin typeface="Comic Sans MS" panose="030F0702030302020204" pitchFamily="66" charset="0"/>
              </a:rPr>
              <a:t>: </a:t>
            </a:r>
            <a:r>
              <a:rPr lang="en-GB" sz="900" dirty="0" smtClean="0">
                <a:latin typeface="Comic Sans MS" panose="030F0702030302020204" pitchFamily="66" charset="0"/>
              </a:rPr>
              <a:t>Running</a:t>
            </a:r>
            <a:r>
              <a:rPr lang="en-GB" sz="900" dirty="0">
                <a:latin typeface="Comic Sans MS" panose="030F0702030302020204" pitchFamily="66" charset="0"/>
              </a:rPr>
              <a:t>/</a:t>
            </a:r>
          </a:p>
          <a:p>
            <a:r>
              <a:rPr lang="en-GB" sz="900" dirty="0">
                <a:latin typeface="Comic Sans MS" panose="030F0702030302020204" pitchFamily="66" charset="0"/>
              </a:rPr>
              <a:t>Athletics</a:t>
            </a:r>
          </a:p>
          <a:p>
            <a:r>
              <a:rPr lang="en-GB" sz="900" dirty="0">
                <a:latin typeface="Comic Sans MS" panose="030F0702030302020204" pitchFamily="66" charset="0"/>
              </a:rPr>
              <a:t>Sending </a:t>
            </a:r>
          </a:p>
          <a:p>
            <a:r>
              <a:rPr lang="en-GB" sz="900" dirty="0">
                <a:latin typeface="Comic Sans MS" panose="030F0702030302020204" pitchFamily="66" charset="0"/>
              </a:rPr>
              <a:t>and receiving </a:t>
            </a:r>
          </a:p>
          <a:p>
            <a:r>
              <a:rPr lang="en-GB" sz="800" dirty="0">
                <a:latin typeface="Comic Sans MS" panose="030F0702030302020204" pitchFamily="66" charset="0"/>
              </a:rPr>
              <a:t>games</a:t>
            </a:r>
            <a:endParaRPr lang="en" sz="800" b="1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6393952" y="0"/>
            <a:ext cx="2596938" cy="1381931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Art</a:t>
            </a:r>
            <a:r>
              <a:rPr lang="en-GB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</a:t>
            </a:r>
            <a:r>
              <a:rPr lang="en-GB" sz="1000" dirty="0" smtClean="0">
                <a:latin typeface="Comic Sans MS" panose="030F0702030302020204" pitchFamily="66" charset="0"/>
              </a:rPr>
              <a:t> </a:t>
            </a:r>
            <a:r>
              <a:rPr lang="en-US" altLang="en-US" sz="900" b="1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Printing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Look at a selection of paintings of Grace Darling rescuing survivors. Talk </a:t>
            </a:r>
            <a:r>
              <a:rPr lang="en-US" altLang="en-US" sz="900" dirty="0">
                <a:latin typeface="Comic Sans MS" panose="030F0702030302020204" pitchFamily="66" charset="0"/>
                <a:cs typeface="Arial" panose="020B0604020202020204" pitchFamily="34" charset="0"/>
              </a:rPr>
              <a:t>about the textures used for the stormy seascapes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Print with hard and soft materials. 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Build repeating patterns and </a:t>
            </a:r>
            <a:r>
              <a:rPr lang="en-US" altLang="en-US" sz="900" dirty="0" err="1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recognise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pattern in the environment.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Texture: Make rubbings to collect textures and patterns</a:t>
            </a:r>
            <a:r>
              <a:rPr lang="en-US" altLang="en-US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GB" sz="900" dirty="0"/>
          </a:p>
        </p:txBody>
      </p:sp>
      <p:sp>
        <p:nvSpPr>
          <p:cNvPr id="56" name="Google Shape;56;p13"/>
          <p:cNvSpPr/>
          <p:nvPr/>
        </p:nvSpPr>
        <p:spPr>
          <a:xfrm>
            <a:off x="-653421" y="30207"/>
            <a:ext cx="2957421" cy="1605294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GB" sz="1000" b="1" dirty="0" smtClean="0">
                <a:latin typeface="Comic Sans MS" panose="030F0702030302020204" pitchFamily="66" charset="0"/>
              </a:rPr>
              <a:t>History</a:t>
            </a:r>
            <a:r>
              <a:rPr lang="en-GB" sz="800" b="1" dirty="0" smtClean="0">
                <a:latin typeface="Comic Sans MS" panose="030F0702030302020204" pitchFamily="66" charset="0"/>
              </a:rPr>
              <a:t>: </a:t>
            </a:r>
            <a:r>
              <a:rPr lang="en-US" altLang="en-US" sz="900" b="1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learn about the life of Grace </a:t>
            </a:r>
            <a:r>
              <a:rPr lang="en-US" altLang="en-US" sz="900" b="1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Darling and the work of the RNLI.</a:t>
            </a:r>
            <a:endParaRPr lang="en-US" altLang="en-US" sz="900" b="1" dirty="0">
              <a:latin typeface="Comic Sans MS" panose="030F0702030302020204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b="1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Chronological </a:t>
            </a:r>
            <a:r>
              <a:rPr lang="en-US" altLang="en-US" sz="900" b="1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understanding: </a:t>
            </a:r>
            <a:endParaRPr lang="en-US" altLang="en-US" sz="900" b="1" dirty="0" smtClean="0">
              <a:latin typeface="Comic Sans MS" panose="030F0702030302020204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US" altLang="en-US" sz="900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rder 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3 or more people/events using timeline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Knowledge and understanding of past events, people and changes in the past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b="1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Historical interpretation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: Understand why some people in the past did things.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b="1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Historical enquiry 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altLang="en-US" sz="900" dirty="0" err="1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Organisation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and communication – </a:t>
            </a: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stories and recounts about the </a:t>
            </a:r>
            <a:r>
              <a:rPr lang="en-US" altLang="en-US" sz="900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past. </a:t>
            </a:r>
            <a:endParaRPr lang="en-GB" sz="900" b="1" dirty="0">
              <a:latin typeface="Comic Sans MS" panose="030F0702030302020204" pitchFamily="66" charset="0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6733515" y="1381931"/>
            <a:ext cx="2257375" cy="507141"/>
          </a:xfrm>
          <a:prstGeom prst="roundRect">
            <a:avLst>
              <a:gd name="adj" fmla="val 23263"/>
            </a:avLst>
          </a:prstGeom>
          <a:solidFill>
            <a:srgbClr val="6FA8DC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GB" sz="1000" dirty="0" smtClean="0">
                <a:latin typeface="Comic Sans MS" panose="030F0702030302020204" pitchFamily="66" charset="0"/>
              </a:rPr>
              <a:t>Music Use a variety of instruments to compose. Learn songs fro the school play</a:t>
            </a:r>
            <a:r>
              <a:rPr lang="en-GB" sz="1000" dirty="0" smtClean="0"/>
              <a:t>.</a:t>
            </a:r>
            <a:endParaRPr lang="en-GB" sz="1000" b="1" dirty="0" smtClean="0"/>
          </a:p>
        </p:txBody>
      </p:sp>
      <p:sp>
        <p:nvSpPr>
          <p:cNvPr id="61" name="Google Shape;61;p13"/>
          <p:cNvSpPr/>
          <p:nvPr/>
        </p:nvSpPr>
        <p:spPr>
          <a:xfrm>
            <a:off x="7574091" y="2045188"/>
            <a:ext cx="1458558" cy="807279"/>
          </a:xfrm>
          <a:prstGeom prst="roundRect">
            <a:avLst>
              <a:gd name="adj" fmla="val 16667"/>
            </a:avLst>
          </a:prstGeom>
          <a:solidFill>
            <a:srgbClr val="674EA7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en-GB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J</a:t>
            </a:r>
            <a:r>
              <a:rPr lang="en-GB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igsaw/PSHE:</a:t>
            </a:r>
          </a:p>
          <a:p>
            <a:pPr lvl="0" algn="just"/>
            <a:r>
              <a:rPr lang="en-GB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Changing Me</a:t>
            </a:r>
            <a:endParaRPr sz="9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Google Shape;62;p13"/>
          <p:cNvSpPr/>
          <p:nvPr/>
        </p:nvSpPr>
        <p:spPr>
          <a:xfrm>
            <a:off x="2832652" y="4127365"/>
            <a:ext cx="1449417" cy="912985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</a:rPr>
              <a:t>Key </a:t>
            </a:r>
            <a:r>
              <a:rPr lang="en" sz="1000" dirty="0" smtClean="0">
                <a:solidFill>
                  <a:schemeClr val="dk1"/>
                </a:solidFill>
              </a:rPr>
              <a:t>Dates:June 9</a:t>
            </a:r>
            <a:r>
              <a:rPr lang="en" sz="1000" baseline="30000" dirty="0" smtClean="0">
                <a:solidFill>
                  <a:schemeClr val="dk1"/>
                </a:solidFill>
              </a:rPr>
              <a:t>th</a:t>
            </a:r>
            <a:r>
              <a:rPr lang="en" sz="1000" dirty="0" smtClean="0">
                <a:solidFill>
                  <a:schemeClr val="dk1"/>
                </a:solidFill>
              </a:rPr>
              <a:t> Year 1 phonics screening week.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</a:rPr>
              <a:t>July 2</a:t>
            </a:r>
            <a:r>
              <a:rPr lang="en" sz="1000" baseline="30000" dirty="0" smtClean="0">
                <a:solidFill>
                  <a:schemeClr val="dk1"/>
                </a:solidFill>
              </a:rPr>
              <a:t>nd</a:t>
            </a:r>
            <a:r>
              <a:rPr lang="en" sz="1000" dirty="0" smtClean="0">
                <a:solidFill>
                  <a:schemeClr val="dk1"/>
                </a:solidFill>
              </a:rPr>
              <a:t> – Sports day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</a:rPr>
              <a:t>July 11</a:t>
            </a:r>
            <a:r>
              <a:rPr lang="en" sz="1000" baseline="30000" dirty="0" smtClean="0">
                <a:solidFill>
                  <a:schemeClr val="dk1"/>
                </a:solidFill>
              </a:rPr>
              <a:t>th</a:t>
            </a:r>
            <a:r>
              <a:rPr lang="en" sz="1000" dirty="0" smtClean="0">
                <a:solidFill>
                  <a:schemeClr val="dk1"/>
                </a:solidFill>
              </a:rPr>
              <a:t> – Reports </a:t>
            </a:r>
            <a:endParaRPr lang="en" sz="1000" dirty="0" smtClean="0">
              <a:solidFill>
                <a:schemeClr val="dk1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0" y="2988679"/>
            <a:ext cx="2763612" cy="2182245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Maths</a:t>
            </a: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:Year R – continue with NCETM – Mastering Number programme and White Rose Maths programme.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Year 1: Revision of 4 rules of number. Fraction of quantities, measure: capacity and Time.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Measure: mass, capacity and time.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Year 2: Fractions and Multiplication, Measure and Geometry.</a:t>
            </a:r>
            <a:endParaRPr sz="10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3233853" y="680224"/>
            <a:ext cx="2433521" cy="955277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Robins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chemeClr val="lt1"/>
                </a:solidFill>
                <a:latin typeface="Comic Sans MS" panose="030F0702030302020204" pitchFamily="66" charset="0"/>
              </a:rPr>
              <a:t>Class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Summer </a:t>
            </a:r>
            <a:r>
              <a:rPr lang="en" b="1" dirty="0">
                <a:solidFill>
                  <a:schemeClr val="lt1"/>
                </a:solidFill>
                <a:latin typeface="Comic Sans MS" panose="030F0702030302020204" pitchFamily="66" charset="0"/>
              </a:rPr>
              <a:t>Term 2</a:t>
            </a: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 2025</a:t>
            </a:r>
            <a:endParaRPr dirty="0">
              <a:solidFill>
                <a:schemeClr val="lt1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326351" y="4248615"/>
            <a:ext cx="1817649" cy="613317"/>
          </a:xfrm>
          <a:prstGeom prst="roundRect">
            <a:avLst>
              <a:gd name="adj" fmla="val 16667"/>
            </a:avLst>
          </a:prstGeom>
          <a:solidFill>
            <a:srgbClr val="A64D7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dk1"/>
              </a:solidFill>
            </a:endParaRPr>
          </a:p>
          <a:p>
            <a:pPr algn="ctr"/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Safeguarding:Bullying</a:t>
            </a:r>
          </a:p>
          <a:p>
            <a:pPr algn="ctr"/>
            <a:endParaRPr lang="en" sz="1000" b="1" dirty="0" smtClean="0">
              <a:solidFill>
                <a:schemeClr val="dk1"/>
              </a:solidFill>
            </a:endParaRPr>
          </a:p>
        </p:txBody>
      </p:sp>
      <p:sp>
        <p:nvSpPr>
          <p:cNvPr id="66" name="Google Shape;66;p13"/>
          <p:cNvSpPr/>
          <p:nvPr/>
        </p:nvSpPr>
        <p:spPr>
          <a:xfrm>
            <a:off x="7574091" y="2907403"/>
            <a:ext cx="1462963" cy="1185096"/>
          </a:xfrm>
          <a:prstGeom prst="roundRect">
            <a:avLst>
              <a:gd name="adj" fmla="val 50000"/>
            </a:avLst>
          </a:prstGeom>
          <a:solidFill>
            <a:srgbClr val="F1C23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sz="1100" dirty="0" smtClean="0">
                <a:latin typeface="Comic Sans MS" panose="030F0702030302020204" pitchFamily="66" charset="0"/>
              </a:rPr>
              <a:t>RE</a:t>
            </a:r>
            <a:r>
              <a:rPr lang="en-GB" sz="1100" dirty="0" smtClean="0">
                <a:latin typeface="Comic Sans MS" panose="030F0702030302020204" pitchFamily="66" charset="0"/>
              </a:rPr>
              <a:t>: What </a:t>
            </a:r>
            <a:r>
              <a:rPr lang="en-GB" sz="1100" dirty="0">
                <a:latin typeface="Comic Sans MS" panose="030F0702030302020204" pitchFamily="66" charset="0"/>
              </a:rPr>
              <a:t>is the good news </a:t>
            </a:r>
            <a:r>
              <a:rPr lang="en-GB" sz="1100" dirty="0" smtClean="0">
                <a:latin typeface="Comic Sans MS" panose="030F0702030302020204" pitchFamily="66" charset="0"/>
              </a:rPr>
              <a:t> that </a:t>
            </a:r>
            <a:r>
              <a:rPr lang="en-GB" sz="1100" dirty="0">
                <a:latin typeface="Comic Sans MS" panose="030F0702030302020204" pitchFamily="66" charset="0"/>
              </a:rPr>
              <a:t>Jesus brings?</a:t>
            </a:r>
            <a:endParaRPr lang="en-GB" sz="1100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Google Shape;56;p13"/>
          <p:cNvSpPr/>
          <p:nvPr/>
        </p:nvSpPr>
        <p:spPr>
          <a:xfrm>
            <a:off x="4362679" y="2330606"/>
            <a:ext cx="2963672" cy="2145662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spcBef>
                <a:spcPts val="800"/>
              </a:spcBef>
              <a:buClr>
                <a:schemeClr val="dk1"/>
              </a:buClr>
              <a:buSzPts val="1100"/>
            </a:pPr>
            <a:endParaRPr lang="en-GB" sz="11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GB" sz="1100" b="1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Science: </a:t>
            </a: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Ask questions about the world around us.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Observe closely using simple equipment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Use observations and ideas to suggest answers to questions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Observe changes over time and with guidance begin to notice patterns and relationships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Say what I am looking for and what I am measuring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Arial" panose="020B0604020202020204" pitchFamily="34" charset="0"/>
                <a:cs typeface="Arial" panose="020B0604020202020204" pitchFamily="34" charset="0"/>
              </a:rPr>
              <a:t>Use simple equipment safely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GB" sz="900" dirty="0"/>
          </a:p>
          <a:p>
            <a:endParaRPr lang="en-GB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4609" y="-44119"/>
            <a:ext cx="3747970" cy="62025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1" dirty="0" smtClean="0">
                <a:latin typeface="Comic Sans MS" panose="030F0702030302020204" pitchFamily="66" charset="0"/>
              </a:rPr>
              <a:t>Grace Darling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19" name="Google Shape;66;p13"/>
          <p:cNvSpPr/>
          <p:nvPr/>
        </p:nvSpPr>
        <p:spPr>
          <a:xfrm>
            <a:off x="1066800" y="1820866"/>
            <a:ext cx="1163406" cy="548184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lang="en" sz="1000" b="1" dirty="0" smtClean="0">
              <a:solidFill>
                <a:schemeClr val="dk1"/>
              </a:solidFill>
            </a:endParaRPr>
          </a:p>
          <a:p>
            <a:r>
              <a:rPr lang="en" sz="1000" b="1" dirty="0" smtClean="0">
                <a:solidFill>
                  <a:schemeClr val="dk1"/>
                </a:solidFill>
              </a:rPr>
              <a:t>Computing: </a:t>
            </a:r>
            <a:r>
              <a:rPr lang="en" sz="1000" b="1" dirty="0" smtClean="0">
                <a:solidFill>
                  <a:schemeClr val="dk1"/>
                </a:solidFill>
              </a:rPr>
              <a:t>Grouping Data</a:t>
            </a:r>
            <a:r>
              <a:rPr lang="en-GB" sz="1000" dirty="0"/>
              <a:t> </a:t>
            </a:r>
          </a:p>
          <a:p>
            <a:pPr lvl="0" algn="just">
              <a:buClr>
                <a:schemeClr val="dk1"/>
              </a:buClr>
              <a:buSzPts val="1100"/>
            </a:pPr>
            <a:r>
              <a:rPr lang="en-GB" sz="1000" dirty="0" smtClean="0">
                <a:solidFill>
                  <a:schemeClr val="dk1"/>
                </a:solidFill>
              </a:rPr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915866" y="1712124"/>
            <a:ext cx="1817648" cy="6184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Concept: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Courage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176550" y="1605777"/>
            <a:ext cx="2402962" cy="17061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Little </a:t>
            </a:r>
            <a:r>
              <a:rPr lang="en-GB" sz="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Wandle</a:t>
            </a:r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Phonics and spelling programme</a:t>
            </a:r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 Texts: Hello Lighthouse: write a narrative. Life Savers: information text.</a:t>
            </a:r>
          </a:p>
          <a:p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Speech marks and </a:t>
            </a:r>
            <a:r>
              <a:rPr lang="en-GB" sz="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and</a:t>
            </a:r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the use of an apostrophe for contractions and belonging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  <a:endParaRPr lang="en-GB" sz="9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5603</TotalTime>
  <Words>339</Words>
  <Application>Microsoft Office PowerPoint</Application>
  <PresentationFormat>On-screen Show (16:9)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Pole</dc:creator>
  <cp:lastModifiedBy>H Silver</cp:lastModifiedBy>
  <cp:revision>71</cp:revision>
  <cp:lastPrinted>2024-04-15T12:28:36Z</cp:lastPrinted>
  <dcterms:modified xsi:type="dcterms:W3CDTF">2025-05-16T10:19:24Z</dcterms:modified>
</cp:coreProperties>
</file>